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87" r:id="rId5"/>
    <p:sldId id="288" r:id="rId6"/>
    <p:sldId id="28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9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0" r:id="rId34"/>
    <p:sldId id="285" r:id="rId35"/>
    <p:sldId id="286" r:id="rId36"/>
    <p:sldId id="293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B34B-BCA6-4A79-97F9-9E700A90C65F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321E-F530-47CF-8852-D87C2BEE8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92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 over føderale virkemidler knyttet til bioøkonomien. (FAR 2016)</a:t>
            </a:r>
          </a:p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5B1D-AEE6-4E15-BAFB-B195EA4F616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47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2C8A-F5F2-4A05-98BE-4507D15A02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36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7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51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60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79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7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9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25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5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5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3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02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3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7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EBBA-EBEA-49F1-B766-2E1F4E09107D}" type="datetimeFigureOut">
              <a:rPr lang="nb-NO" smtClean="0"/>
              <a:t>10.04.2017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94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8876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r>
              <a:rPr lang="nb-NO" sz="6700" dirty="0"/>
              <a:t>Johan C. Løken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8184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400" dirty="0"/>
              <a:t>Fire forelesninger for </a:t>
            </a:r>
            <a:r>
              <a:rPr lang="nb-NO" sz="4400" dirty="0" err="1"/>
              <a:t>NTNU`s</a:t>
            </a:r>
            <a:r>
              <a:rPr lang="nb-NO" sz="4400" dirty="0"/>
              <a:t> </a:t>
            </a:r>
            <a:r>
              <a:rPr lang="nb-NO" sz="4400" dirty="0" err="1"/>
              <a:t>bioøkonomikurs</a:t>
            </a:r>
            <a:r>
              <a:rPr lang="nb-NO" sz="4400" dirty="0"/>
              <a:t> på Gjøvik, våren 2017</a:t>
            </a:r>
          </a:p>
          <a:p>
            <a:pPr marL="0" indent="0" algn="ctr">
              <a:buNone/>
            </a:pPr>
            <a:endParaRPr lang="nb-NO" sz="3600" dirty="0"/>
          </a:p>
          <a:p>
            <a:pPr marL="0" indent="0" algn="ctr">
              <a:buNone/>
            </a:pPr>
            <a:r>
              <a:rPr lang="nb-NO" sz="3600" dirty="0"/>
              <a:t>Etter oppdrag av </a:t>
            </a:r>
            <a:r>
              <a:rPr lang="nb-NO" sz="3600" dirty="0" err="1"/>
              <a:t>Daria</a:t>
            </a:r>
            <a:r>
              <a:rPr lang="nb-NO" sz="3600" dirty="0"/>
              <a:t> </a:t>
            </a:r>
            <a:r>
              <a:rPr lang="nb-NO" sz="3600" dirty="0" err="1"/>
              <a:t>Kovalevskaya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2174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Var den industrielle revolusjon en landbruksrevolusjon?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1981200" y="15240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096000" y="708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57400" y="1752601"/>
          <a:ext cx="8001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Regneark" r:id="rId3" imgW="5886450" imgH="3895725" progId="Excel.Sheet.8">
                  <p:embed/>
                </p:oleObj>
              </mc:Choice>
              <mc:Fallback>
                <p:oleObj name="Regneark" r:id="rId3" imgW="5886450" imgH="3895725" progId="Excel.Sheet.8">
                  <p:embed/>
                  <p:pic>
                    <p:nvPicPr>
                      <p:cNvPr id="717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1"/>
                        <a:ext cx="80010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8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26192" y="793237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Hva er </a:t>
            </a:r>
            <a:r>
              <a:rPr lang="nb-NO" sz="3600" b="1" dirty="0" err="1"/>
              <a:t>bioøkonomi</a:t>
            </a:r>
            <a:r>
              <a:rPr lang="nb-NO" sz="3600" b="1" dirty="0"/>
              <a:t>?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956233" y="2463672"/>
            <a:ext cx="530454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i="1" u="sng" dirty="0"/>
              <a:t>Samspillet mellom:</a:t>
            </a:r>
          </a:p>
          <a:p>
            <a:endParaRPr lang="nb-NO" sz="2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Guds gave – fotosyntesen</a:t>
            </a:r>
          </a:p>
          <a:p>
            <a:pPr marL="342900" indent="-342900">
              <a:buFontTx/>
              <a:buChar char="-"/>
            </a:pPr>
            <a:r>
              <a:rPr lang="nb-NO" sz="2600" dirty="0"/>
              <a:t>Den nye bioteknologien (DNA)</a:t>
            </a:r>
          </a:p>
          <a:p>
            <a:pPr marL="342900" indent="-342900">
              <a:buFontTx/>
              <a:buChar char="-"/>
            </a:pPr>
            <a:endParaRPr lang="nb-NO" sz="2600" dirty="0"/>
          </a:p>
          <a:p>
            <a:r>
              <a:rPr lang="nb-NO" sz="2600" dirty="0"/>
              <a:t>Den gir karbonkretsløpet en ny rolle.</a:t>
            </a:r>
          </a:p>
        </p:txBody>
      </p:sp>
    </p:spTree>
    <p:extLst>
      <p:ext uri="{BB962C8B-B14F-4D97-AF65-F5344CB8AC3E}">
        <p14:creationId xmlns:p14="http://schemas.microsoft.com/office/powerpoint/2010/main" val="161023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85588" y="840862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 err="1"/>
              <a:t>Bioøkonomiens</a:t>
            </a:r>
            <a:r>
              <a:rPr lang="nb-NO" sz="3600" b="1" dirty="0"/>
              <a:t> rolle i klimapolitikken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2463673"/>
            <a:ext cx="57098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nb-NO" sz="2600" dirty="0"/>
              <a:t>Erstatter kull, olje og gass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Lagrer karbon;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Trelast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Levende grønt lager (skogen)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Levende brunt lager (jordsmonnet)</a:t>
            </a:r>
          </a:p>
        </p:txBody>
      </p:sp>
    </p:spTree>
    <p:extLst>
      <p:ext uri="{BB962C8B-B14F-4D97-AF65-F5344CB8AC3E}">
        <p14:creationId xmlns:p14="http://schemas.microsoft.com/office/powerpoint/2010/main" val="350518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23449" y="513712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sz="3600" b="1" dirty="0" err="1"/>
              <a:t>Biokullstrategien</a:t>
            </a:r>
            <a:br>
              <a:rPr lang="nb-NO" sz="3600" b="1" dirty="0"/>
            </a:br>
            <a:r>
              <a:rPr lang="nb-NO" sz="2400" dirty="0"/>
              <a:t>En nærliggende del av </a:t>
            </a:r>
            <a:r>
              <a:rPr lang="nb-NO" sz="2400" dirty="0" err="1"/>
              <a:t>bioøkonomien</a:t>
            </a:r>
            <a:endParaRPr lang="nb-NO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2463673"/>
            <a:ext cx="57098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Karbonlager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Øker boniteten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nb-NO" sz="2600" dirty="0"/>
          </a:p>
          <a:p>
            <a:pPr>
              <a:spcAft>
                <a:spcPts val="600"/>
              </a:spcAft>
            </a:pPr>
            <a:r>
              <a:rPr lang="nb-NO" sz="2600" dirty="0"/>
              <a:t>Vi avbryter karbonkretsløpet ved å    lagre det som ellers råtner.</a:t>
            </a:r>
          </a:p>
        </p:txBody>
      </p:sp>
    </p:spTree>
    <p:extLst>
      <p:ext uri="{BB962C8B-B14F-4D97-AF65-F5344CB8AC3E}">
        <p14:creationId xmlns:p14="http://schemas.microsoft.com/office/powerpoint/2010/main" val="363363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42396" y="1426924"/>
            <a:ext cx="7772400" cy="1145105"/>
          </a:xfrm>
        </p:spPr>
        <p:txBody>
          <a:bodyPr>
            <a:normAutofit/>
          </a:bodyPr>
          <a:lstStyle/>
          <a:p>
            <a:r>
              <a:rPr lang="nb-NO" sz="3600" b="1" dirty="0"/>
              <a:t>”Min” innovasjon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2418285"/>
            <a:ext cx="1154020" cy="1291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154020" cy="14506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780582" y="3040753"/>
            <a:ext cx="53856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3200" i="1" dirty="0"/>
              <a:t>Bruk </a:t>
            </a:r>
            <a:r>
              <a:rPr lang="nb-NO" sz="3200" i="1" dirty="0" err="1"/>
              <a:t>biokull</a:t>
            </a:r>
            <a:r>
              <a:rPr lang="nb-NO" sz="3200" i="1" dirty="0"/>
              <a:t> for å få </a:t>
            </a:r>
          </a:p>
          <a:p>
            <a:pPr algn="ctr">
              <a:spcAft>
                <a:spcPts val="600"/>
              </a:spcAft>
            </a:pPr>
            <a:r>
              <a:rPr lang="nb-NO" sz="3200" i="1" dirty="0"/>
              <a:t>økt bonitet også i skogen!</a:t>
            </a:r>
          </a:p>
        </p:txBody>
      </p:sp>
    </p:spTree>
    <p:extLst>
      <p:ext uri="{BB962C8B-B14F-4D97-AF65-F5344CB8AC3E}">
        <p14:creationId xmlns:p14="http://schemas.microsoft.com/office/powerpoint/2010/main" val="373461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85588" y="840862"/>
            <a:ext cx="7772400" cy="1470025"/>
          </a:xfrm>
        </p:spPr>
        <p:txBody>
          <a:bodyPr>
            <a:noAutofit/>
          </a:bodyPr>
          <a:lstStyle/>
          <a:p>
            <a:r>
              <a:rPr lang="nb-NO" sz="3400" b="1" dirty="0"/>
              <a:t>En </a:t>
            </a:r>
            <a:r>
              <a:rPr lang="nb-NO" sz="3400" b="1" dirty="0" err="1"/>
              <a:t>biokullstrategi</a:t>
            </a:r>
            <a:r>
              <a:rPr lang="nb-NO" sz="3400" b="1" dirty="0"/>
              <a:t> kan gi </a:t>
            </a:r>
            <a:br>
              <a:rPr lang="nb-NO" sz="3400" b="1" dirty="0"/>
            </a:br>
            <a:r>
              <a:rPr lang="nb-NO" sz="3400" b="1" dirty="0"/>
              <a:t>store resultater raskt</a:t>
            </a:r>
            <a:br>
              <a:rPr lang="nb-NO" sz="3400" b="1" dirty="0"/>
            </a:br>
            <a:endParaRPr lang="nb-NO" sz="34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1983736"/>
            <a:ext cx="57098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 err="1"/>
              <a:t>Lavteknologisk</a:t>
            </a:r>
            <a:endParaRPr lang="nb-NO" sz="2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Global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Kostnadseffektiv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Merverdi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Bruker arbeidskraft med lav inntekt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Bruker arealer med lav avkastning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Stor relativ effekt med liten del av det grønne kretsløpet og det biologiske karbonlageret</a:t>
            </a:r>
          </a:p>
        </p:txBody>
      </p:sp>
    </p:spTree>
    <p:extLst>
      <p:ext uri="{BB962C8B-B14F-4D97-AF65-F5344CB8AC3E}">
        <p14:creationId xmlns:p14="http://schemas.microsoft.com/office/powerpoint/2010/main" val="272638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Rapport fra </a:t>
            </a:r>
            <a:br>
              <a:rPr lang="nb-NO" sz="32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regjeringens ekspertutvalg</a:t>
            </a:r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lassholder for innhold 9" descr="Skjermbilde 2016-11-14 kl. 10.24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3" r="-156673"/>
          <a:stretch>
            <a:fillRect/>
          </a:stretch>
        </p:blipFill>
        <p:spPr>
          <a:xfrm>
            <a:off x="-1051054" y="1600200"/>
            <a:ext cx="14244609" cy="4826469"/>
          </a:xfrm>
        </p:spPr>
      </p:pic>
    </p:spTree>
    <p:extLst>
      <p:ext uri="{BB962C8B-B14F-4D97-AF65-F5344CB8AC3E}">
        <p14:creationId xmlns:p14="http://schemas.microsoft.com/office/powerpoint/2010/main" val="322759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Grønn konkurransekraft</a:t>
            </a:r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9" t="12154" r="3349"/>
          <a:stretch/>
        </p:blipFill>
        <p:spPr>
          <a:xfrm>
            <a:off x="2132080" y="1534130"/>
            <a:ext cx="8229600" cy="3975866"/>
          </a:xfrm>
        </p:spPr>
      </p:pic>
    </p:spTree>
    <p:extLst>
      <p:ext uri="{BB962C8B-B14F-4D97-AF65-F5344CB8AC3E}">
        <p14:creationId xmlns:p14="http://schemas.microsoft.com/office/powerpoint/2010/main" val="39489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Rapport fra </a:t>
            </a:r>
            <a:br>
              <a:rPr lang="nb-NO" sz="32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FNs miljøprogram - UNEP</a:t>
            </a:r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lassholder for innhold 4" descr="Skjermbilde 2016-11-14 kl. 13.22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16" r="-10576"/>
          <a:stretch/>
        </p:blipFill>
        <p:spPr>
          <a:xfrm>
            <a:off x="1524000" y="1873651"/>
            <a:ext cx="4009334" cy="4617157"/>
          </a:xfrm>
        </p:spPr>
      </p:pic>
      <p:pic>
        <p:nvPicPr>
          <p:cNvPr id="6" name="Bilde 5" descr="Skjermbilde 2016-11-14 kl. 13.2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0" y="1639358"/>
            <a:ext cx="5129701" cy="35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7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prstClr val="black"/>
                </a:solidFill>
                <a:latin typeface="Arial" pitchFamily="34" charset="0"/>
              </a:rPr>
              <a:t>Rapport fra </a:t>
            </a:r>
            <a:br>
              <a:rPr lang="nb-NO" sz="24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b-NO" sz="2400" b="1" dirty="0">
                <a:solidFill>
                  <a:prstClr val="black"/>
                </a:solidFill>
                <a:latin typeface="Arial" pitchFamily="34" charset="0"/>
              </a:rPr>
              <a:t>FNs miljøprogram – UNEP (s. 43)</a:t>
            </a:r>
            <a:endParaRPr lang="nb-NO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12517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lassholder for innhold 5" descr="Skjermbilde 2016-11-14 kl. 13.30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0" r="-10131"/>
          <a:stretch/>
        </p:blipFill>
        <p:spPr>
          <a:xfrm>
            <a:off x="3321994" y="1244203"/>
            <a:ext cx="5783762" cy="5566694"/>
          </a:xfrm>
        </p:spPr>
      </p:pic>
    </p:spTree>
    <p:extLst>
      <p:ext uri="{BB962C8B-B14F-4D97-AF65-F5344CB8AC3E}">
        <p14:creationId xmlns:p14="http://schemas.microsoft.com/office/powerpoint/2010/main" val="15812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5400" b="1" dirty="0"/>
              <a:t>Et </a:t>
            </a:r>
            <a:r>
              <a:rPr lang="nb-NO" sz="5400" b="1" dirty="0" err="1"/>
              <a:t>bioøkonomisk</a:t>
            </a:r>
            <a:r>
              <a:rPr lang="nb-NO" sz="5400" b="1" dirty="0"/>
              <a:t> perspektiv på klimapolitikken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6526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4400" dirty="0"/>
              <a:t>La plantene redde verden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4400" dirty="0"/>
              <a:t>Utviklingen av en klimapolitikk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4400" dirty="0"/>
              <a:t>Fra </a:t>
            </a:r>
            <a:r>
              <a:rPr lang="nb-NO" sz="4400" dirty="0" err="1"/>
              <a:t>agrobiologi</a:t>
            </a:r>
            <a:r>
              <a:rPr lang="nb-NO" sz="4400" dirty="0"/>
              <a:t> og bioteknologi til </a:t>
            </a:r>
            <a:r>
              <a:rPr lang="nb-NO" sz="4400" dirty="0" err="1"/>
              <a:t>bioøkonomi</a:t>
            </a:r>
            <a:endParaRPr lang="nb-NO" sz="4400" dirty="0"/>
          </a:p>
          <a:p>
            <a:pPr marL="514350" indent="-514350">
              <a:buFont typeface="+mj-lt"/>
              <a:buAutoNum type="arabicPeriod"/>
            </a:pPr>
            <a:r>
              <a:rPr lang="nb-NO" sz="4400" dirty="0"/>
              <a:t>Skogens ubegrensede potensiale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58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51279" y="586600"/>
            <a:ext cx="7772400" cy="104023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Karbonkretsløpet</a:t>
            </a:r>
            <a:br>
              <a:rPr lang="nb-NO" sz="3600" dirty="0"/>
            </a:br>
            <a:r>
              <a:rPr lang="nb-NO" sz="2200" dirty="0"/>
              <a:t>Fotosyntesen</a:t>
            </a:r>
            <a:r>
              <a:rPr lang="nb-NO" sz="1800" dirty="0"/>
              <a:t> </a:t>
            </a:r>
            <a:br>
              <a:rPr lang="nb-NO" sz="1800" dirty="0"/>
            </a:b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49234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49234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64136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907073" y="3021255"/>
            <a:ext cx="155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103456" y="4549142"/>
            <a:ext cx="145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5" name="Pil ned 34"/>
          <p:cNvSpPr/>
          <p:nvPr/>
        </p:nvSpPr>
        <p:spPr>
          <a:xfrm>
            <a:off x="5856844" y="3119732"/>
            <a:ext cx="1203567" cy="14110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opp 36"/>
          <p:cNvSpPr/>
          <p:nvPr/>
        </p:nvSpPr>
        <p:spPr>
          <a:xfrm>
            <a:off x="7277796" y="3376817"/>
            <a:ext cx="1086131" cy="137238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           O2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6172259" y="2858123"/>
            <a:ext cx="53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 </a:t>
            </a:r>
          </a:p>
        </p:txBody>
      </p:sp>
      <p:sp>
        <p:nvSpPr>
          <p:cNvPr id="41" name="Bred bue 40"/>
          <p:cNvSpPr/>
          <p:nvPr/>
        </p:nvSpPr>
        <p:spPr>
          <a:xfrm rot="10800000">
            <a:off x="4997258" y="2916689"/>
            <a:ext cx="3889252" cy="2148430"/>
          </a:xfrm>
          <a:prstGeom prst="blockArc">
            <a:avLst>
              <a:gd name="adj1" fmla="val 10800000"/>
              <a:gd name="adj2" fmla="val 522653"/>
              <a:gd name="adj3" fmla="val 0"/>
            </a:avLst>
          </a:prstGeom>
          <a:solidFill>
            <a:srgbClr val="008000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5" name="Sol 44"/>
          <p:cNvSpPr/>
          <p:nvPr/>
        </p:nvSpPr>
        <p:spPr>
          <a:xfrm>
            <a:off x="4457389" y="971118"/>
            <a:ext cx="785556" cy="664012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Høyrebuet pil 45"/>
          <p:cNvSpPr/>
          <p:nvPr/>
        </p:nvSpPr>
        <p:spPr>
          <a:xfrm>
            <a:off x="4850168" y="2953121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7" name="Høyrebuet pil 46"/>
          <p:cNvSpPr/>
          <p:nvPr/>
        </p:nvSpPr>
        <p:spPr>
          <a:xfrm>
            <a:off x="4811657" y="2335340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8" name="Høyrebuet pil 47"/>
          <p:cNvSpPr/>
          <p:nvPr/>
        </p:nvSpPr>
        <p:spPr>
          <a:xfrm>
            <a:off x="4717361" y="1751332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0" name="Høyrebuet pil 49"/>
          <p:cNvSpPr/>
          <p:nvPr/>
        </p:nvSpPr>
        <p:spPr>
          <a:xfrm>
            <a:off x="4864453" y="3594654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1" name="Venstrebuet pil 50"/>
          <p:cNvSpPr/>
          <p:nvPr/>
        </p:nvSpPr>
        <p:spPr>
          <a:xfrm>
            <a:off x="4997259" y="2008636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2" name="Venstrebuet pil 51"/>
          <p:cNvSpPr/>
          <p:nvPr/>
        </p:nvSpPr>
        <p:spPr>
          <a:xfrm>
            <a:off x="5077272" y="2593332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3" name="Venstrebuet pil 52"/>
          <p:cNvSpPr/>
          <p:nvPr/>
        </p:nvSpPr>
        <p:spPr>
          <a:xfrm>
            <a:off x="5130068" y="3231756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4" name="Venstrebuet pil 53"/>
          <p:cNvSpPr/>
          <p:nvPr/>
        </p:nvSpPr>
        <p:spPr>
          <a:xfrm>
            <a:off x="5130068" y="3882166"/>
            <a:ext cx="281545" cy="342979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5" name="TekstSylinder 54"/>
          <p:cNvSpPr txBox="1"/>
          <p:nvPr/>
        </p:nvSpPr>
        <p:spPr>
          <a:xfrm>
            <a:off x="6172259" y="3359809"/>
            <a:ext cx="547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</a:t>
            </a:r>
            <a:r>
              <a:rPr lang="nb-NO" sz="1600" dirty="0"/>
              <a:t>CO2</a:t>
            </a:r>
          </a:p>
        </p:txBody>
      </p:sp>
    </p:spTree>
    <p:extLst>
      <p:ext uri="{BB962C8B-B14F-4D97-AF65-F5344CB8AC3E}">
        <p14:creationId xmlns:p14="http://schemas.microsoft.com/office/powerpoint/2010/main" val="261340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3838" y="842150"/>
            <a:ext cx="7772400" cy="115777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Det globale, grønne karbonkretsløpet</a:t>
            </a:r>
            <a:br>
              <a:rPr lang="nb-NO" sz="3600" dirty="0"/>
            </a:br>
            <a:r>
              <a:rPr lang="nb-NO" sz="2200" dirty="0"/>
              <a:t>Plantenes opptak og utslipp</a:t>
            </a:r>
            <a:br>
              <a:rPr lang="nb-NO" sz="2200" dirty="0"/>
            </a:br>
            <a:r>
              <a:rPr lang="nb-NO" sz="2200" dirty="0"/>
              <a:t>All menneskelig aktivitet holdt utenfor </a:t>
            </a:r>
            <a:br>
              <a:rPr lang="nb-NO" sz="2200" dirty="0"/>
            </a:b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2760770" y="2449234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49234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51561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919648" y="3021255"/>
            <a:ext cx="149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067888" y="4518280"/>
            <a:ext cx="134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5" name="Pil ned 34"/>
          <p:cNvSpPr/>
          <p:nvPr/>
        </p:nvSpPr>
        <p:spPr>
          <a:xfrm>
            <a:off x="5856844" y="3119732"/>
            <a:ext cx="1203567" cy="14110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opp 36"/>
          <p:cNvSpPr/>
          <p:nvPr/>
        </p:nvSpPr>
        <p:spPr>
          <a:xfrm>
            <a:off x="7541837" y="3323052"/>
            <a:ext cx="1269971" cy="14970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6172259" y="2858123"/>
            <a:ext cx="53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 </a:t>
            </a:r>
          </a:p>
        </p:txBody>
      </p:sp>
      <p:sp>
        <p:nvSpPr>
          <p:cNvPr id="42" name="Tolvkant 41"/>
          <p:cNvSpPr/>
          <p:nvPr/>
        </p:nvSpPr>
        <p:spPr>
          <a:xfrm>
            <a:off x="6062995" y="2623840"/>
            <a:ext cx="792124" cy="468564"/>
          </a:xfrm>
          <a:prstGeom prst="dodec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3" name="Tolvkant 42"/>
          <p:cNvSpPr/>
          <p:nvPr/>
        </p:nvSpPr>
        <p:spPr>
          <a:xfrm>
            <a:off x="7735257" y="4637365"/>
            <a:ext cx="892710" cy="562050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4" name="TekstSylinder 43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1512511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536798"/>
            <a:ext cx="7772400" cy="1470025"/>
          </a:xfrm>
        </p:spPr>
        <p:txBody>
          <a:bodyPr/>
          <a:lstStyle/>
          <a:p>
            <a:r>
              <a:rPr lang="nb-NO" sz="3200" dirty="0"/>
              <a:t>Det globale karbonkretsløpet</a:t>
            </a:r>
            <a:br>
              <a:rPr lang="nb-NO" sz="3200" dirty="0"/>
            </a:br>
            <a:r>
              <a:rPr lang="nb-NO" sz="1800" dirty="0"/>
              <a:t>Utslipp fra befolkningens fordøyelse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48565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3" y="3021255"/>
            <a:ext cx="149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3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4985294" y="3842970"/>
            <a:ext cx="182610" cy="8549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674570" y="4740632"/>
            <a:ext cx="792123" cy="465349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140145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395695"/>
            <a:ext cx="7772400" cy="1470025"/>
          </a:xfrm>
        </p:spPr>
        <p:txBody>
          <a:bodyPr/>
          <a:lstStyle/>
          <a:p>
            <a:r>
              <a:rPr lang="nb-NO" sz="3200" dirty="0"/>
              <a:t>Det globale karbonkretsløpet</a:t>
            </a:r>
            <a:br>
              <a:rPr lang="nb-NO" sz="3200" dirty="0"/>
            </a:br>
            <a:r>
              <a:rPr lang="nb-NO" sz="2000" dirty="0"/>
              <a:t>Utslipp fra avskoging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3" y="3021255"/>
            <a:ext cx="150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3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5076599" y="3842970"/>
            <a:ext cx="182610" cy="8549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712867" y="4740632"/>
            <a:ext cx="910074" cy="377325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215576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503597"/>
            <a:ext cx="7772400" cy="1470025"/>
          </a:xfrm>
        </p:spPr>
        <p:txBody>
          <a:bodyPr/>
          <a:lstStyle/>
          <a:p>
            <a:r>
              <a:rPr lang="nb-NO" sz="2800" dirty="0"/>
              <a:t>Det globale karbonkretsløpet</a:t>
            </a:r>
            <a:br>
              <a:rPr lang="nb-NO" sz="2800" dirty="0"/>
            </a:br>
            <a:r>
              <a:rPr lang="nb-NO" sz="1800" dirty="0"/>
              <a:t>Utslipp ved bruk av fossile ressurser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015444" y="3021255"/>
            <a:ext cx="15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19648" y="4518280"/>
            <a:ext cx="13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4805657" y="3486751"/>
            <a:ext cx="863953" cy="19671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751751" y="5547946"/>
            <a:ext cx="917858" cy="573391"/>
          </a:xfrm>
          <a:prstGeom prst="dodecagon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933767" y="5752005"/>
            <a:ext cx="36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296637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395695"/>
            <a:ext cx="7772400" cy="1470025"/>
          </a:xfrm>
        </p:spPr>
        <p:txBody>
          <a:bodyPr/>
          <a:lstStyle/>
          <a:p>
            <a:r>
              <a:rPr lang="nb-NO" sz="3200" dirty="0"/>
              <a:t>Karbonkretsløpet</a:t>
            </a:r>
            <a:br>
              <a:rPr lang="nb-NO" sz="3200" dirty="0"/>
            </a:br>
            <a:r>
              <a:rPr lang="nb-NO" sz="2000" dirty="0"/>
              <a:t>Skogforvaltning - </a:t>
            </a:r>
            <a:r>
              <a:rPr lang="nb-NO" sz="2000" dirty="0" err="1"/>
              <a:t>påskoging</a:t>
            </a:r>
            <a:endParaRPr lang="nb-NO" sz="2000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02770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4" y="3021255"/>
            <a:ext cx="148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6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11" name="Tolvkant 10"/>
          <p:cNvSpPr/>
          <p:nvPr/>
        </p:nvSpPr>
        <p:spPr>
          <a:xfrm>
            <a:off x="7310504" y="2686107"/>
            <a:ext cx="767821" cy="434751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1" y="5752005"/>
            <a:ext cx="389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/>
              <a:t>Målestokk: </a:t>
            </a:r>
            <a:r>
              <a:rPr lang="nb-NO" sz="2000" i="1" dirty="0" err="1"/>
              <a:t>Gigatonn</a:t>
            </a:r>
            <a:r>
              <a:rPr lang="nb-NO" sz="2000" i="1" dirty="0"/>
              <a:t> ren karbon</a:t>
            </a:r>
          </a:p>
        </p:txBody>
      </p:sp>
      <p:sp>
        <p:nvSpPr>
          <p:cNvPr id="10" name="Pil ned 9"/>
          <p:cNvSpPr/>
          <p:nvPr/>
        </p:nvSpPr>
        <p:spPr>
          <a:xfrm>
            <a:off x="5798740" y="3120858"/>
            <a:ext cx="249014" cy="9379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ned 13"/>
          <p:cNvSpPr/>
          <p:nvPr/>
        </p:nvSpPr>
        <p:spPr>
          <a:xfrm>
            <a:off x="7310504" y="3120858"/>
            <a:ext cx="574997" cy="11091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olvkant 14"/>
          <p:cNvSpPr/>
          <p:nvPr/>
        </p:nvSpPr>
        <p:spPr>
          <a:xfrm>
            <a:off x="5501194" y="2686107"/>
            <a:ext cx="850989" cy="404693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5447258" y="4740712"/>
            <a:ext cx="904925" cy="4315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</a:t>
            </a:r>
          </a:p>
        </p:txBody>
      </p:sp>
      <p:sp>
        <p:nvSpPr>
          <p:cNvPr id="16" name="Ellipse 15"/>
          <p:cNvSpPr/>
          <p:nvPr/>
        </p:nvSpPr>
        <p:spPr>
          <a:xfrm>
            <a:off x="6830989" y="4740712"/>
            <a:ext cx="1623901" cy="4576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Potensiale</a:t>
            </a:r>
          </a:p>
        </p:txBody>
      </p:sp>
    </p:spTree>
    <p:extLst>
      <p:ext uri="{BB962C8B-B14F-4D97-AF65-F5344CB8AC3E}">
        <p14:creationId xmlns:p14="http://schemas.microsoft.com/office/powerpoint/2010/main" val="315373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33913" y="5118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Karbonkretsløpet</a:t>
            </a:r>
            <a:br>
              <a:rPr lang="nb-NO" sz="3600" dirty="0"/>
            </a:br>
            <a:r>
              <a:rPr lang="nb-NO" sz="2200" dirty="0"/>
              <a:t>Plantemateriale forblir i biosfæren</a:t>
            </a:r>
            <a:br>
              <a:rPr lang="nb-NO" sz="2200" dirty="0"/>
            </a:br>
            <a:r>
              <a:rPr lang="nb-NO" sz="2200" dirty="0" err="1"/>
              <a:t>Biokullstrategien</a:t>
            </a:r>
            <a:br>
              <a:rPr lang="nb-NO" sz="2200" dirty="0"/>
            </a:br>
            <a:br>
              <a:rPr lang="nb-NO" sz="2200" dirty="0"/>
            </a:br>
            <a:r>
              <a:rPr lang="nb-NO" sz="1800" i="1" dirty="0"/>
              <a:t>- vi tar hånd om 5 % av grønne utslipp…</a:t>
            </a:r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893329"/>
            <a:ext cx="1801201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893328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028018" y="3021255"/>
            <a:ext cx="15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067888" y="4518280"/>
            <a:ext cx="134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11" name="Tolvkant 10"/>
          <p:cNvSpPr/>
          <p:nvPr/>
        </p:nvSpPr>
        <p:spPr>
          <a:xfrm>
            <a:off x="7418703" y="3927217"/>
            <a:ext cx="694493" cy="353356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380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/>
              <a:t>Målestokk: </a:t>
            </a:r>
            <a:r>
              <a:rPr lang="nb-NO" sz="2000" i="1" dirty="0" err="1"/>
              <a:t>Gigatonn</a:t>
            </a:r>
            <a:r>
              <a:rPr lang="nb-NO" sz="2000" i="1" dirty="0"/>
              <a:t> ren karbon</a:t>
            </a:r>
          </a:p>
        </p:txBody>
      </p:sp>
      <p:sp>
        <p:nvSpPr>
          <p:cNvPr id="17" name="Nedoverbuet pil 16"/>
          <p:cNvSpPr/>
          <p:nvPr/>
        </p:nvSpPr>
        <p:spPr>
          <a:xfrm rot="10800000">
            <a:off x="5881743" y="4280574"/>
            <a:ext cx="1884206" cy="1034521"/>
          </a:xfrm>
          <a:prstGeom prst="curvedDownArrow">
            <a:avLst>
              <a:gd name="adj1" fmla="val 8251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6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35079" y="1023691"/>
            <a:ext cx="6528431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Bioenergi</a:t>
            </a:r>
          </a:p>
        </p:txBody>
      </p:sp>
      <p:sp>
        <p:nvSpPr>
          <p:cNvPr id="6" name="Rektangel 5"/>
          <p:cNvSpPr/>
          <p:nvPr/>
        </p:nvSpPr>
        <p:spPr>
          <a:xfrm>
            <a:off x="7570533" y="2545801"/>
            <a:ext cx="2038120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570533" y="4029170"/>
            <a:ext cx="2038120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029857" y="2415344"/>
            <a:ext cx="45406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Bioenergi står i dag for en tiendepart av verdens energiforbruk.</a:t>
            </a:r>
          </a:p>
          <a:p>
            <a:endParaRPr lang="nb-NO" sz="1200" dirty="0"/>
          </a:p>
          <a:p>
            <a:pPr marL="285750" indent="-285750">
              <a:buFontTx/>
              <a:buChar char="-"/>
            </a:pPr>
            <a:r>
              <a:rPr lang="nb-NO" sz="2400" dirty="0"/>
              <a:t>Analysene viser at bioenergi     kan dekke halvparten av energiforbruket.</a:t>
            </a:r>
          </a:p>
          <a:p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77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23885" y="620485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/>
              <a:t>Fôr til fisk og husdyr fra skogen?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10573" y="1840579"/>
            <a:ext cx="5702421" cy="3081748"/>
          </a:xfrm>
        </p:spPr>
        <p:txBody>
          <a:bodyPr/>
          <a:lstStyle/>
          <a:p>
            <a:pPr marL="0" indent="0">
              <a:buNone/>
            </a:pPr>
            <a:r>
              <a:rPr lang="nb-NO" sz="2400" i="1" dirty="0"/>
              <a:t>”Så langt viser våre resultater at det er fullt mulig å bruke den norske skogen til fôr-produksjon. Vi tror til og med at kjøttet         vil kunne smake bedre og bli enda sunnere”.</a:t>
            </a:r>
          </a:p>
          <a:p>
            <a:pPr marL="0" indent="0">
              <a:buNone/>
            </a:pPr>
            <a:endParaRPr lang="nb-NO" sz="2400" i="1" dirty="0"/>
          </a:p>
          <a:p>
            <a:pPr marL="0" indent="0" algn="r">
              <a:buNone/>
            </a:pPr>
            <a:r>
              <a:rPr lang="nb-NO" sz="2400" dirty="0"/>
              <a:t>	</a:t>
            </a:r>
            <a:r>
              <a:rPr lang="nb-NO" sz="2000" dirty="0"/>
              <a:t>Professor Margareth Øverland, NMBU, </a:t>
            </a:r>
          </a:p>
          <a:p>
            <a:pPr marL="0" indent="0" algn="r">
              <a:buNone/>
            </a:pPr>
            <a:r>
              <a:rPr lang="nb-NO" sz="2000" dirty="0"/>
              <a:t>			  Aftenposten 27. oktober 2015 </a:t>
            </a:r>
          </a:p>
        </p:txBody>
      </p:sp>
      <p:sp>
        <p:nvSpPr>
          <p:cNvPr id="6" name="Rektangel 5"/>
          <p:cNvSpPr/>
          <p:nvPr/>
        </p:nvSpPr>
        <p:spPr>
          <a:xfrm>
            <a:off x="8670701" y="1840580"/>
            <a:ext cx="1108558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670701" y="3342907"/>
            <a:ext cx="1108558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470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36253" y="1274117"/>
            <a:ext cx="7772400" cy="1149528"/>
          </a:xfrm>
        </p:spPr>
        <p:txBody>
          <a:bodyPr>
            <a:normAutofit/>
          </a:bodyPr>
          <a:lstStyle/>
          <a:p>
            <a:r>
              <a:rPr lang="nb-NO" sz="3600" b="1" dirty="0"/>
              <a:t>Skogen fjerner sulten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345715" y="2415345"/>
            <a:ext cx="1262939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345715" y="3893328"/>
            <a:ext cx="1262939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2895600" y="2638008"/>
            <a:ext cx="545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800" dirty="0"/>
              <a:t>Et mer produktivt jordsmonn  øker matproduksjonen.</a:t>
            </a:r>
          </a:p>
          <a:p>
            <a:endParaRPr lang="nb-NO" sz="800" dirty="0"/>
          </a:p>
          <a:p>
            <a:pPr marL="285750" indent="-285750">
              <a:buFontTx/>
              <a:buChar char="-"/>
            </a:pPr>
            <a:r>
              <a:rPr lang="nb-NO" sz="2800" dirty="0"/>
              <a:t>Bioteknologien gjør biomasse    fra skogen om til for og mat</a:t>
            </a:r>
            <a:r>
              <a:rPr lang="nb-NO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9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/>
              <a:t>Forelesning nr. 1, 19.04,17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6000" dirty="0"/>
              <a:t>1. La plantene redde verden</a:t>
            </a:r>
          </a:p>
          <a:p>
            <a:pPr marL="0" indent="0" algn="ctr">
              <a:buNone/>
            </a:pPr>
            <a:endParaRPr lang="nb-NO" sz="6000" dirty="0"/>
          </a:p>
          <a:p>
            <a:pPr marL="0" indent="0" algn="ctr">
              <a:buNone/>
            </a:pPr>
            <a:r>
              <a:rPr lang="nb-NO" sz="4800" dirty="0"/>
              <a:t>Av Johan C. Løken</a:t>
            </a:r>
          </a:p>
          <a:p>
            <a:pPr marL="0" indent="0" algn="ctr">
              <a:buNone/>
            </a:pPr>
            <a:endParaRPr lang="nb-NO" sz="6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3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1218" y="7391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6000" b="1" dirty="0"/>
              <a:t>Vrangforestilling</a:t>
            </a:r>
            <a:br>
              <a:rPr lang="nb-NO" dirty="0"/>
            </a:br>
            <a:r>
              <a:rPr lang="nb-NO" dirty="0"/>
              <a:t>Glem ikke forskjellen mellom de fossile og biologiske utslippene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1327" y="2506662"/>
            <a:ext cx="10515600" cy="4351338"/>
          </a:xfrm>
        </p:spPr>
        <p:txBody>
          <a:bodyPr>
            <a:normAutofit/>
          </a:bodyPr>
          <a:lstStyle/>
          <a:p>
            <a:endParaRPr lang="nb-NO" sz="3200" dirty="0"/>
          </a:p>
          <a:p>
            <a:r>
              <a:rPr lang="nb-NO" sz="3200" dirty="0"/>
              <a:t>De biologiske prosessene slipper ikke ut flere karbonatomer enn de tar opp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Men de kan erstatte fossile utslipp og lagre karbon i biologiske lagre</a:t>
            </a:r>
          </a:p>
        </p:txBody>
      </p:sp>
    </p:spTree>
    <p:extLst>
      <p:ext uri="{BB962C8B-B14F-4D97-AF65-F5344CB8AC3E}">
        <p14:creationId xmlns:p14="http://schemas.microsoft.com/office/powerpoint/2010/main" val="2592163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32075" y="501457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b="1" dirty="0"/>
              <a:t>Verdenshistoriens to viktigste begivenheter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94847" y="1568032"/>
            <a:ext cx="7390669" cy="4525963"/>
          </a:xfrm>
        </p:spPr>
        <p:txBody>
          <a:bodyPr>
            <a:normAutofit/>
          </a:bodyPr>
          <a:lstStyle/>
          <a:p>
            <a:r>
              <a:rPr lang="nb-NO" sz="2400" dirty="0"/>
              <a:t>Den første landbruksrevolusjonen:               				</a:t>
            </a:r>
            <a:r>
              <a:rPr lang="nb-NO" sz="2400" i="1" dirty="0"/>
              <a:t>Menneskeheten forlater skogen og blir bønder.</a:t>
            </a:r>
          </a:p>
          <a:p>
            <a:pPr marL="0" indent="0">
              <a:buNone/>
            </a:pPr>
            <a:endParaRPr lang="nb-NO" sz="800" i="1" dirty="0"/>
          </a:p>
          <a:p>
            <a:r>
              <a:rPr lang="nb-NO" sz="2400" dirty="0"/>
              <a:t>Den andre landbruksrevolusjonen: 						</a:t>
            </a:r>
            <a:r>
              <a:rPr lang="nb-NO" sz="2400" i="1" dirty="0"/>
              <a:t>Menneskeheten drar til byen.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2400" b="1" dirty="0"/>
              <a:t>Ser vi nå en tredje revolusjon hvor            menneskeheten vender tilbake til skogen?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2400" b="1" u="sng" dirty="0"/>
              <a:t>Eller</a:t>
            </a:r>
            <a:r>
              <a:rPr lang="nb-NO" sz="2400" b="1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Forskjellen på jordbruk og skogbruk forsvinner.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8733903" y="1568032"/>
            <a:ext cx="1347878" cy="1942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733903" y="3510965"/>
            <a:ext cx="1347878" cy="2008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4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26192" y="658137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Trippelgevinst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40001" y="1925635"/>
            <a:ext cx="5720777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Ved å velge den rette kombinasjonen av tiltak innenfor landbruk i vid forstand får vi:</a:t>
            </a:r>
          </a:p>
          <a:p>
            <a:endParaRPr lang="nb-NO" sz="1400" dirty="0"/>
          </a:p>
          <a:p>
            <a:pPr marL="342900" indent="-342900">
              <a:buFontTx/>
              <a:buChar char="-"/>
            </a:pPr>
            <a:r>
              <a:rPr lang="nb-NO" sz="2400" dirty="0"/>
              <a:t>Et stadig økende lager av karbon i jordsmonnet og den levende skogen.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En større, mer produktiv og anvendelig planteproduksjon.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Plantene erstatter de fossile ressursene.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Tilgangen på mat øker vesentlig.</a:t>
            </a:r>
          </a:p>
        </p:txBody>
      </p:sp>
    </p:spTree>
    <p:extLst>
      <p:ext uri="{BB962C8B-B14F-4D97-AF65-F5344CB8AC3E}">
        <p14:creationId xmlns:p14="http://schemas.microsoft.com/office/powerpoint/2010/main" val="2779346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re.SKOG\AppData\Local\Microsoft\Windows\Temporary Internet Files\Content.Outlook\PZ118PEP\Fra Sorte Til Grønne for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676656"/>
            <a:ext cx="4164680" cy="593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819776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3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Det </a:t>
            </a:r>
            <a:r>
              <a:rPr lang="nb-NO" dirty="0" err="1"/>
              <a:t>bioøkonomiske</a:t>
            </a:r>
            <a:r>
              <a:rPr lang="nb-NO" dirty="0"/>
              <a:t> paradigmeskiftet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8227"/>
            <a:ext cx="10515600" cy="4298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Det er ikke hverken formidlet eller forstått hva hele verden nå gjør!</a:t>
            </a:r>
            <a:endParaRPr lang="nb-NO" b="1" dirty="0"/>
          </a:p>
          <a:p>
            <a:pPr marL="0" indent="0">
              <a:buNone/>
            </a:pPr>
            <a:r>
              <a:rPr lang="nb-NO" b="1" dirty="0"/>
              <a:t>USA under Bush jr. :</a:t>
            </a:r>
          </a:p>
          <a:p>
            <a:r>
              <a:rPr lang="nb-NO" dirty="0"/>
              <a:t>Kraftfull satsing på førstegenerasjons biodrivstoff (</a:t>
            </a:r>
            <a:r>
              <a:rPr lang="nb-NO" dirty="0" err="1"/>
              <a:t>Farmbill</a:t>
            </a:r>
            <a:r>
              <a:rPr lang="nb-NO" dirty="0"/>
              <a:t> 2008)</a:t>
            </a:r>
          </a:p>
          <a:p>
            <a:r>
              <a:rPr lang="nb-NO" dirty="0"/>
              <a:t>Marinen og flyvåpenet på </a:t>
            </a:r>
            <a:r>
              <a:rPr lang="nb-NO" dirty="0" err="1"/>
              <a:t>bio</a:t>
            </a:r>
            <a:endParaRPr lang="nb-NO" dirty="0"/>
          </a:p>
          <a:p>
            <a:r>
              <a:rPr lang="nb-NO" dirty="0"/>
              <a:t>Samlet politikk for landbruk, energi, klima, sikkerhetspolitikk og forskning</a:t>
            </a:r>
          </a:p>
          <a:p>
            <a:r>
              <a:rPr lang="nb-NO" dirty="0"/>
              <a:t>Bruker virkemidler som er så sterke at målene nås</a:t>
            </a:r>
          </a:p>
          <a:p>
            <a:pPr marL="0" indent="0">
              <a:buNone/>
            </a:pPr>
            <a:r>
              <a:rPr lang="nb-NO" b="1" dirty="0"/>
              <a:t>Under Obama: </a:t>
            </a:r>
          </a:p>
          <a:p>
            <a:r>
              <a:rPr lang="nb-NO" dirty="0"/>
              <a:t>Tredobling av biomasseproduksjon frem til 2030. Teknisk mulig med femdobling</a:t>
            </a:r>
          </a:p>
        </p:txBody>
      </p:sp>
    </p:spTree>
    <p:extLst>
      <p:ext uri="{BB962C8B-B14F-4D97-AF65-F5344CB8AC3E}">
        <p14:creationId xmlns:p14="http://schemas.microsoft.com/office/powerpoint/2010/main" val="327176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55371" y="877078"/>
            <a:ext cx="8108302" cy="47492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5949280"/>
            <a:ext cx="1224649" cy="7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6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Bioøkonomien</a:t>
            </a:r>
            <a:endParaRPr lang="nb-NO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05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lassholder for innhold 5" descr="Bilde 1 t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9" b="31629"/>
          <a:stretch>
            <a:fillRect/>
          </a:stretch>
        </p:blipFill>
        <p:spPr>
          <a:xfrm>
            <a:off x="2673263" y="1417639"/>
            <a:ext cx="6849533" cy="3766979"/>
          </a:xfrm>
        </p:spPr>
      </p:pic>
      <p:sp>
        <p:nvSpPr>
          <p:cNvPr id="3" name="TekstSylinder 2"/>
          <p:cNvSpPr txBox="1"/>
          <p:nvPr/>
        </p:nvSpPr>
        <p:spPr>
          <a:xfrm>
            <a:off x="2327047" y="5439630"/>
            <a:ext cx="701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Skogen redder verdens klima og stopper sulten</a:t>
            </a:r>
          </a:p>
        </p:txBody>
      </p:sp>
    </p:spTree>
    <p:extLst>
      <p:ext uri="{BB962C8B-B14F-4D97-AF65-F5344CB8AC3E}">
        <p14:creationId xmlns:p14="http://schemas.microsoft.com/office/powerpoint/2010/main" val="112462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1004685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cs typeface="Arial" pitchFamily="34" charset="0"/>
              </a:rPr>
              <a:t>Bioteknologiens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40366" y="2298396"/>
            <a:ext cx="6682759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Ny teknologi gir helt nye muligheter:</a:t>
            </a:r>
          </a:p>
          <a:p>
            <a:pPr marL="0" indent="0">
              <a:buNone/>
            </a:pPr>
            <a:endParaRPr lang="nb-NO" sz="2400" dirty="0">
              <a:latin typeface="Arial" pitchFamily="34" charset="0"/>
              <a:cs typeface="Arial" pitchFamily="34" charset="0"/>
            </a:endParaRPr>
          </a:p>
          <a:p>
            <a:r>
              <a:rPr lang="nb-NO" sz="2400" dirty="0">
                <a:latin typeface="Arial" pitchFamily="34" charset="0"/>
                <a:cs typeface="Arial" pitchFamily="34" charset="0"/>
              </a:rPr>
              <a:t> til å gi planter og dyr nye egenskaper</a:t>
            </a:r>
          </a:p>
          <a:p>
            <a:r>
              <a:rPr lang="nb-NO" sz="2400" dirty="0">
                <a:latin typeface="Arial" pitchFamily="34" charset="0"/>
                <a:cs typeface="Arial" pitchFamily="34" charset="0"/>
              </a:rPr>
              <a:t> foredle og utnytte biologisk materiale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8670701" y="2147686"/>
            <a:ext cx="1108558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8670701" y="3650013"/>
            <a:ext cx="1108558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/>
          <a:lstStyle/>
          <a:p>
            <a:r>
              <a:rPr lang="nb-NO" sz="3200" b="1" dirty="0" err="1">
                <a:solidFill>
                  <a:prstClr val="black"/>
                </a:solidFill>
                <a:latin typeface="Arial" pitchFamily="34" charset="0"/>
              </a:rPr>
              <a:t>Bioøkonomi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: Ny landbruks- og energipolitikk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05000" y="1805931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Dette perspektivet innebærer: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All biologisk basert primærproduksjon blir forstått som </a:t>
            </a:r>
            <a:r>
              <a:rPr lang="nb-NO" u="sng" dirty="0"/>
              <a:t>én</a:t>
            </a:r>
            <a:r>
              <a:rPr lang="nb-NO" dirty="0"/>
              <a:t> næring (fotosyntesenæringene).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Dette «nye» landbruket blir integrert i klimapolitikken.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…og energipolitikken.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nb-NO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Fotosyntesen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– den glemte kunnskap</a:t>
            </a:r>
            <a:br>
              <a:rPr lang="nb-NO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5520" y="1872176"/>
            <a:ext cx="3092152" cy="4221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Kulldioksidassimilasjonen 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er fundamentet for 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vår tilværelse.</a:t>
            </a:r>
          </a:p>
          <a:p>
            <a:pPr marL="0" indent="0">
              <a:buNone/>
            </a:pPr>
            <a:r>
              <a:rPr lang="nb-NO" sz="2000" b="1" dirty="0">
                <a:solidFill>
                  <a:prstClr val="black"/>
                </a:solidFill>
              </a:rPr>
              <a:t>Plantene forener: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Solenergi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CO</a:t>
            </a:r>
            <a:r>
              <a:rPr lang="nb-NO" sz="2000" baseline="-30000" dirty="0">
                <a:solidFill>
                  <a:prstClr val="black"/>
                </a:solidFill>
              </a:rPr>
              <a:t>2</a:t>
            </a:r>
            <a:endParaRPr lang="nb-NO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Mineralsk materiale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 </a:t>
            </a:r>
            <a:r>
              <a:rPr lang="nb-NO" sz="2000" b="1" dirty="0">
                <a:solidFill>
                  <a:prstClr val="black"/>
                </a:solidFill>
              </a:rPr>
              <a:t>Og skaper: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Plantemateriale 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Dette organiske materiale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er vår eneste form for mat.</a:t>
            </a:r>
            <a:endParaRPr lang="nb-NO" sz="20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5372" t="8890" r="6580" b="5647"/>
          <a:stretch/>
        </p:blipFill>
        <p:spPr bwMode="auto">
          <a:xfrm>
            <a:off x="5015881" y="1916832"/>
            <a:ext cx="538653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905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48D228B43903499AD85ADB51365DFC" ma:contentTypeVersion="2" ma:contentTypeDescription="Opprett et nytt dokument." ma:contentTypeScope="" ma:versionID="39b7e47f78f7d2716641ce15a3885149">
  <xsd:schema xmlns:xsd="http://www.w3.org/2001/XMLSchema" xmlns:xs="http://www.w3.org/2001/XMLSchema" xmlns:p="http://schemas.microsoft.com/office/2006/metadata/properties" xmlns:ns2="f061aa71-9de6-4ac8-b9bb-3b7f1c299636" targetNamespace="http://schemas.microsoft.com/office/2006/metadata/properties" ma:root="true" ma:fieldsID="d08f52416d403fe510ef365321275037" ns2:_="">
    <xsd:import namespace="f061aa71-9de6-4ac8-b9bb-3b7f1c299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1aa71-9de6-4ac8-b9bb-3b7f1c29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A6A56-4215-404F-8DDD-21682CCF8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25C77-EB0F-4C02-8258-38B050ED6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1aa71-9de6-4ac8-b9bb-3b7f1c299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67F4A-D8DC-44CA-AA83-15A7E86B916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61aa71-9de6-4ac8-b9bb-3b7f1c29963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607</Words>
  <Application>Microsoft Office PowerPoint</Application>
  <PresentationFormat>Widescreen</PresentationFormat>
  <Paragraphs>170</Paragraphs>
  <Slides>33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Office-tema</vt:lpstr>
      <vt:lpstr>Regneark</vt:lpstr>
      <vt:lpstr> Johan C. Løken </vt:lpstr>
      <vt:lpstr>Et bioøkonomisk perspektiv på klimapolitikken</vt:lpstr>
      <vt:lpstr>Forelesning nr. 1, 19.04,17</vt:lpstr>
      <vt:lpstr>Det bioøkonomiske paradigmeskiftet</vt:lpstr>
      <vt:lpstr>PowerPoint-presentasjon</vt:lpstr>
      <vt:lpstr>Bioøkonomien</vt:lpstr>
      <vt:lpstr>Bioteknologiens muligheter</vt:lpstr>
      <vt:lpstr>Bioøkonomi: Ny landbruks- og energipolitikk</vt:lpstr>
      <vt:lpstr>Fotosyntesen – den glemte kunnskap </vt:lpstr>
      <vt:lpstr>Var den industrielle revolusjon en landbruksrevolusjon?</vt:lpstr>
      <vt:lpstr>Hva er bioøkonomi? </vt:lpstr>
      <vt:lpstr>Bioøkonomiens rolle i klimapolitikken </vt:lpstr>
      <vt:lpstr>Biokullstrategien En nærliggende del av bioøkonomien</vt:lpstr>
      <vt:lpstr>”Min” innovasjon </vt:lpstr>
      <vt:lpstr>En biokullstrategi kan gi  store resultater raskt </vt:lpstr>
      <vt:lpstr>Rapport fra  regjeringens ekspertutvalg</vt:lpstr>
      <vt:lpstr>Grønn konkurransekraft</vt:lpstr>
      <vt:lpstr>Rapport fra  FNs miljøprogram - UNEP</vt:lpstr>
      <vt:lpstr>Rapport fra  FNs miljøprogram – UNEP (s. 43)</vt:lpstr>
      <vt:lpstr>Karbonkretsløpet Fotosyntesen  </vt:lpstr>
      <vt:lpstr>Det globale, grønne karbonkretsløpet Plantenes opptak og utslipp All menneskelig aktivitet holdt utenfor  </vt:lpstr>
      <vt:lpstr>Det globale karbonkretsløpet Utslipp fra befolkningens fordøyelse</vt:lpstr>
      <vt:lpstr>Det globale karbonkretsløpet Utslipp fra avskoging</vt:lpstr>
      <vt:lpstr>Det globale karbonkretsløpet Utslipp ved bruk av fossile ressurser</vt:lpstr>
      <vt:lpstr>Karbonkretsløpet Skogforvaltning - påskoging</vt:lpstr>
      <vt:lpstr>Karbonkretsløpet Plantemateriale forblir i biosfæren Biokullstrategien  - vi tar hånd om 5 % av grønne utslipp…</vt:lpstr>
      <vt:lpstr>Bioenergi</vt:lpstr>
      <vt:lpstr>Fôr til fisk og husdyr fra skogen?</vt:lpstr>
      <vt:lpstr>Skogen fjerner sulten </vt:lpstr>
      <vt:lpstr>Vrangforestilling Glem ikke forskjellen mellom de fossile og biologiske utslippene</vt:lpstr>
      <vt:lpstr>Verdenshistoriens to viktigste begivenheter</vt:lpstr>
      <vt:lpstr>Trippelgevinst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Høyres distriktspolitske konferanse Hedmark og Oppland  11.februar 2017</dc:title>
  <dc:creator>Yngve Sætre</dc:creator>
  <cp:lastModifiedBy>Yngve Sætre</cp:lastModifiedBy>
  <cp:revision>29</cp:revision>
  <dcterms:created xsi:type="dcterms:W3CDTF">2017-02-07T17:24:16Z</dcterms:created>
  <dcterms:modified xsi:type="dcterms:W3CDTF">2017-04-10T13:54:36Z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0x0101006348D228B43903499AD85ADB51365DFC</vt:lpwstr>
  </property>
</Properties>
</file>