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297" r:id="rId5"/>
    <p:sldId id="298" r:id="rId6"/>
    <p:sldId id="299" r:id="rId7"/>
    <p:sldId id="345" r:id="rId8"/>
    <p:sldId id="346" r:id="rId9"/>
    <p:sldId id="300" r:id="rId10"/>
    <p:sldId id="302" r:id="rId11"/>
    <p:sldId id="303" r:id="rId12"/>
    <p:sldId id="304" r:id="rId13"/>
    <p:sldId id="305" r:id="rId14"/>
    <p:sldId id="338" r:id="rId15"/>
    <p:sldId id="306" r:id="rId16"/>
    <p:sldId id="307" r:id="rId17"/>
    <p:sldId id="308" r:id="rId18"/>
    <p:sldId id="309" r:id="rId19"/>
    <p:sldId id="310" r:id="rId20"/>
    <p:sldId id="311" r:id="rId21"/>
    <p:sldId id="349" r:id="rId22"/>
    <p:sldId id="301" r:id="rId23"/>
    <p:sldId id="340" r:id="rId24"/>
    <p:sldId id="342" r:id="rId25"/>
    <p:sldId id="344" r:id="rId26"/>
    <p:sldId id="348" r:id="rId27"/>
    <p:sldId id="341" r:id="rId28"/>
    <p:sldId id="313" r:id="rId29"/>
    <p:sldId id="314" r:id="rId30"/>
    <p:sldId id="339" r:id="rId31"/>
    <p:sldId id="316" r:id="rId32"/>
    <p:sldId id="317" r:id="rId33"/>
    <p:sldId id="318" r:id="rId34"/>
    <p:sldId id="319" r:id="rId35"/>
    <p:sldId id="322" r:id="rId36"/>
    <p:sldId id="324" r:id="rId37"/>
    <p:sldId id="325" r:id="rId38"/>
    <p:sldId id="326" r:id="rId39"/>
    <p:sldId id="327" r:id="rId40"/>
    <p:sldId id="334" r:id="rId41"/>
    <p:sldId id="328" r:id="rId42"/>
    <p:sldId id="330" r:id="rId43"/>
    <p:sldId id="331" r:id="rId44"/>
    <p:sldId id="332" r:id="rId45"/>
    <p:sldId id="333" r:id="rId46"/>
    <p:sldId id="343" r:id="rId47"/>
    <p:sldId id="336" r:id="rId48"/>
    <p:sldId id="347" r:id="rId4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6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ltor\Documents\JCL\Realpris%20bygg%201945-20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'Ark1'!$A$5:$A$18</c:f>
              <c:numCache>
                <c:formatCode>General</c:formatCode>
                <c:ptCount val="14"/>
                <c:pt idx="0">
                  <c:v>1945</c:v>
                </c:pt>
                <c:pt idx="1">
                  <c:v>1950</c:v>
                </c:pt>
                <c:pt idx="2">
                  <c:v>1955</c:v>
                </c:pt>
                <c:pt idx="3">
                  <c:v>1960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1980</c:v>
                </c:pt>
                <c:pt idx="8">
                  <c:v>1985</c:v>
                </c:pt>
                <c:pt idx="9">
                  <c:v>1990</c:v>
                </c:pt>
                <c:pt idx="10">
                  <c:v>1995</c:v>
                </c:pt>
                <c:pt idx="11">
                  <c:v>2000</c:v>
                </c:pt>
                <c:pt idx="12">
                  <c:v>2005</c:v>
                </c:pt>
                <c:pt idx="13">
                  <c:v>2010</c:v>
                </c:pt>
              </c:numCache>
            </c:numRef>
          </c:cat>
          <c:val>
            <c:numRef>
              <c:f>'Ark1'!$B$5:$B$18</c:f>
              <c:numCache>
                <c:formatCode>General</c:formatCode>
                <c:ptCount val="14"/>
                <c:pt idx="0">
                  <c:v>66</c:v>
                </c:pt>
                <c:pt idx="1">
                  <c:v>100</c:v>
                </c:pt>
                <c:pt idx="2">
                  <c:v>100</c:v>
                </c:pt>
                <c:pt idx="3">
                  <c:v>80</c:v>
                </c:pt>
                <c:pt idx="4">
                  <c:v>74</c:v>
                </c:pt>
                <c:pt idx="5">
                  <c:v>78</c:v>
                </c:pt>
                <c:pt idx="6">
                  <c:v>55</c:v>
                </c:pt>
                <c:pt idx="7">
                  <c:v>54</c:v>
                </c:pt>
                <c:pt idx="8">
                  <c:v>54</c:v>
                </c:pt>
                <c:pt idx="9">
                  <c:v>44</c:v>
                </c:pt>
                <c:pt idx="10">
                  <c:v>30</c:v>
                </c:pt>
                <c:pt idx="11">
                  <c:v>25</c:v>
                </c:pt>
                <c:pt idx="12">
                  <c:v>20</c:v>
                </c:pt>
                <c:pt idx="13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7-418B-920A-036999B2E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788096"/>
        <c:axId val="78789632"/>
      </c:lineChart>
      <c:catAx>
        <c:axId val="78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nb-NO"/>
          </a:p>
        </c:txPr>
        <c:crossAx val="78789632"/>
        <c:crosses val="autoZero"/>
        <c:auto val="1"/>
        <c:lblAlgn val="ctr"/>
        <c:lblOffset val="100"/>
        <c:noMultiLvlLbl val="0"/>
      </c:catAx>
      <c:valAx>
        <c:axId val="787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nb-NO"/>
          </a:p>
        </c:txPr>
        <c:crossAx val="78788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705E-1AF8-6A41-BC2A-C88501BE758E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2539-4845-A341-928B-5F9E77C306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2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2C8A-F5F2-4A05-98BE-4507D15A023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9F7F9-1665-4DCF-A3B9-2DB9EEFC87E6}" type="slidenum">
              <a:rPr lang="nl-NL" smtClean="0">
                <a:solidFill>
                  <a:prstClr val="black"/>
                </a:solidFill>
              </a:rPr>
              <a:pPr/>
              <a:t>41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67678" y="4694535"/>
            <a:ext cx="5333732" cy="4449764"/>
          </a:xfrm>
          <a:noFill/>
          <a:ln/>
        </p:spPr>
        <p:txBody>
          <a:bodyPr lIns="91705" tIns="45853" rIns="91705" bIns="45853"/>
          <a:lstStyle/>
          <a:p>
            <a:pPr>
              <a:spcBef>
                <a:spcPct val="0"/>
              </a:spcBef>
            </a:pPr>
            <a:r>
              <a:rPr lang="en-US"/>
              <a:t>Used roughly  70-108 for 25</a:t>
            </a:r>
            <a:r>
              <a:rPr lang="en-US" baseline="30000"/>
              <a:t>th</a:t>
            </a:r>
            <a:r>
              <a:rPr lang="en-US"/>
              <a:t> percentile, 118-154 for median, and 150-190 for 75</a:t>
            </a:r>
            <a:r>
              <a:rPr lang="en-US" baseline="30000"/>
              <a:t>th</a:t>
            </a:r>
            <a:r>
              <a:rPr lang="en-US"/>
              <a:t> percentile.  Added  minima (20 and 25) and maxima 265-300 EJ for the biomass scenarios given in total primary energy (biofuels too). 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776842" y="9389069"/>
            <a:ext cx="2890707" cy="4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5" tIns="45853" rIns="91705" bIns="45853" anchor="b"/>
          <a:lstStyle/>
          <a:p>
            <a:pPr algn="r" defTabSz="917575" fontAlgn="base">
              <a:spcBef>
                <a:spcPct val="0"/>
              </a:spcBef>
              <a:spcAft>
                <a:spcPct val="0"/>
              </a:spcAft>
            </a:pPr>
            <a:fld id="{B45E5AA0-69BF-4601-BD7F-853B1D01CCE9}" type="slidenum">
              <a:rPr lang="en-US" sz="1200">
                <a:solidFill>
                  <a:prstClr val="black"/>
                </a:solidFill>
              </a:rPr>
              <a:pPr algn="r" defTabSz="917575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7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2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57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76073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826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30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97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1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36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5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37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6A2B-419C-5943-B23E-F592F059A714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2C58-A066-4E40-BEA0-4051AEFC21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0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52298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r>
              <a:rPr lang="nb-NO" sz="5025" dirty="0"/>
              <a:t>Johan C. Løken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2971051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300" dirty="0"/>
              <a:t>Fire forelesninger for </a:t>
            </a:r>
            <a:r>
              <a:rPr lang="nb-NO" sz="3300" dirty="0" err="1"/>
              <a:t>NTNU`s</a:t>
            </a:r>
            <a:r>
              <a:rPr lang="nb-NO" sz="3300" dirty="0"/>
              <a:t> </a:t>
            </a:r>
            <a:r>
              <a:rPr lang="nb-NO" sz="3300" dirty="0" err="1"/>
              <a:t>bioøkonomikurs</a:t>
            </a:r>
            <a:r>
              <a:rPr lang="nb-NO" sz="3300" dirty="0"/>
              <a:t> på Gjøvik, våren 2017</a:t>
            </a:r>
          </a:p>
          <a:p>
            <a:pPr marL="0" indent="0" algn="ctr">
              <a:buNone/>
            </a:pPr>
            <a:endParaRPr lang="nb-NO" sz="2700" dirty="0"/>
          </a:p>
          <a:p>
            <a:pPr marL="0" indent="0" algn="ctr">
              <a:buNone/>
            </a:pPr>
            <a:r>
              <a:rPr lang="nb-NO" sz="2700" dirty="0"/>
              <a:t>Etter oppdrag av </a:t>
            </a:r>
            <a:r>
              <a:rPr lang="nb-NO" sz="2700" dirty="0" err="1"/>
              <a:t>Daria</a:t>
            </a:r>
            <a:r>
              <a:rPr lang="nb-NO" sz="2700" dirty="0"/>
              <a:t> </a:t>
            </a:r>
            <a:r>
              <a:rPr lang="nb-NO" sz="2700" dirty="0" err="1"/>
              <a:t>Kovalevskaya</a:t>
            </a:r>
            <a:endParaRPr lang="nb-NO" sz="2700" dirty="0"/>
          </a:p>
        </p:txBody>
      </p:sp>
    </p:spTree>
    <p:extLst>
      <p:ext uri="{BB962C8B-B14F-4D97-AF65-F5344CB8AC3E}">
        <p14:creationId xmlns:p14="http://schemas.microsoft.com/office/powerpoint/2010/main" val="22174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Var den industrielle revolusjon en landbruksrevolusjon?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572000" y="708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33400" y="1752600"/>
          <a:ext cx="8001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iagram" r:id="rId4" imgW="5886450" imgH="3895725" progId="Excel.Sheet.8">
                  <p:embed/>
                </p:oleObj>
              </mc:Choice>
              <mc:Fallback>
                <p:oleObj name="Diagram" r:id="rId4" imgW="5886450" imgH="3895725" progId="Excel.Sheet.8">
                  <p:embed/>
                  <p:pic>
                    <p:nvPicPr>
                      <p:cNvPr id="717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010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26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3074" name="Picture 2" descr="Figur 6.4 Næringssammensetning 1875–2060. Andel av samlet sysselset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2954"/>
            <a:ext cx="6607277" cy="5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534603" y="519259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350" dirty="0"/>
              <a:t>Figur 6.4 Næringssammensetning 1875–2060. Andel av samlet sysselsetting</a:t>
            </a:r>
          </a:p>
        </p:txBody>
      </p:sp>
    </p:spTree>
    <p:extLst>
      <p:ext uri="{BB962C8B-B14F-4D97-AF65-F5344CB8AC3E}">
        <p14:creationId xmlns:p14="http://schemas.microsoft.com/office/powerpoint/2010/main" val="274081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898989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800" b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685800" y="228600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38200" y="533400"/>
            <a:ext cx="7394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Produktiviteten i kornproduksjon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169545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8680" name="Group 103"/>
          <p:cNvGrpSpPr>
            <a:grpSpLocks/>
          </p:cNvGrpSpPr>
          <p:nvPr/>
        </p:nvGrpSpPr>
        <p:grpSpPr bwMode="auto">
          <a:xfrm>
            <a:off x="1600200" y="2133600"/>
            <a:ext cx="5572125" cy="4200525"/>
            <a:chOff x="1346" y="438"/>
            <a:chExt cx="3274" cy="2266"/>
          </a:xfrm>
        </p:grpSpPr>
        <p:sp>
          <p:nvSpPr>
            <p:cNvPr id="28683" name="Rectangle 104"/>
            <p:cNvSpPr>
              <a:spLocks noChangeArrowheads="1"/>
            </p:cNvSpPr>
            <p:nvPr/>
          </p:nvSpPr>
          <p:spPr bwMode="auto">
            <a:xfrm>
              <a:off x="1350" y="438"/>
              <a:ext cx="3270" cy="22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684" name="Group 105"/>
            <p:cNvGrpSpPr>
              <a:grpSpLocks/>
            </p:cNvGrpSpPr>
            <p:nvPr/>
          </p:nvGrpSpPr>
          <p:grpSpPr bwMode="auto">
            <a:xfrm>
              <a:off x="1346" y="477"/>
              <a:ext cx="3267" cy="2227"/>
              <a:chOff x="1346" y="1065"/>
              <a:chExt cx="3267" cy="2227"/>
            </a:xfrm>
          </p:grpSpPr>
          <p:pic>
            <p:nvPicPr>
              <p:cNvPr id="28685" name="Picture 1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8" y="1065"/>
                <a:ext cx="3235" cy="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6" name="Line 107"/>
              <p:cNvSpPr>
                <a:spLocks noChangeShapeType="1"/>
              </p:cNvSpPr>
              <p:nvPr/>
            </p:nvSpPr>
            <p:spPr bwMode="auto">
              <a:xfrm flipV="1">
                <a:off x="1722" y="2934"/>
                <a:ext cx="2820" cy="6"/>
              </a:xfrm>
              <a:prstGeom prst="line">
                <a:avLst/>
              </a:prstGeom>
              <a:noFill/>
              <a:ln w="3175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7" name="Line 108"/>
              <p:cNvSpPr>
                <a:spLocks noChangeShapeType="1"/>
              </p:cNvSpPr>
              <p:nvPr/>
            </p:nvSpPr>
            <p:spPr bwMode="auto">
              <a:xfrm flipH="1">
                <a:off x="1728" y="1212"/>
                <a:ext cx="6" cy="1727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8" name="Text Box 109"/>
              <p:cNvSpPr txBox="1">
                <a:spLocks noChangeArrowheads="1"/>
              </p:cNvSpPr>
              <p:nvPr/>
            </p:nvSpPr>
            <p:spPr bwMode="auto">
              <a:xfrm>
                <a:off x="1477" y="1200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89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889" y="1962"/>
                <a:ext cx="1093" cy="1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2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2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0" name="Line 111"/>
              <p:cNvSpPr>
                <a:spLocks noChangeShapeType="1"/>
              </p:cNvSpPr>
              <p:nvPr/>
            </p:nvSpPr>
            <p:spPr bwMode="auto">
              <a:xfrm flipH="1">
                <a:off x="1674" y="1836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1" name="Line 112"/>
              <p:cNvSpPr>
                <a:spLocks noChangeShapeType="1"/>
              </p:cNvSpPr>
              <p:nvPr/>
            </p:nvSpPr>
            <p:spPr bwMode="auto">
              <a:xfrm flipH="1">
                <a:off x="1679" y="2027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2" name="Line 113"/>
              <p:cNvSpPr>
                <a:spLocks noChangeShapeType="1"/>
              </p:cNvSpPr>
              <p:nvPr/>
            </p:nvSpPr>
            <p:spPr bwMode="auto">
              <a:xfrm flipH="1">
                <a:off x="1673" y="2208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3" name="Line 114"/>
              <p:cNvSpPr>
                <a:spLocks noChangeShapeType="1"/>
              </p:cNvSpPr>
              <p:nvPr/>
            </p:nvSpPr>
            <p:spPr bwMode="auto">
              <a:xfrm flipH="1">
                <a:off x="1678" y="2770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4" name="Line 115"/>
              <p:cNvSpPr>
                <a:spLocks noChangeShapeType="1"/>
              </p:cNvSpPr>
              <p:nvPr/>
            </p:nvSpPr>
            <p:spPr bwMode="auto">
              <a:xfrm flipH="1">
                <a:off x="1677" y="2583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5" name="Line 116"/>
              <p:cNvSpPr>
                <a:spLocks noChangeShapeType="1"/>
              </p:cNvSpPr>
              <p:nvPr/>
            </p:nvSpPr>
            <p:spPr bwMode="auto">
              <a:xfrm flipH="1">
                <a:off x="1676" y="2396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6" name="Line 117"/>
              <p:cNvSpPr>
                <a:spLocks noChangeShapeType="1"/>
              </p:cNvSpPr>
              <p:nvPr/>
            </p:nvSpPr>
            <p:spPr bwMode="auto">
              <a:xfrm flipH="1">
                <a:off x="1673" y="1655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7" name="Line 118"/>
              <p:cNvSpPr>
                <a:spLocks noChangeShapeType="1"/>
              </p:cNvSpPr>
              <p:nvPr/>
            </p:nvSpPr>
            <p:spPr bwMode="auto">
              <a:xfrm flipH="1">
                <a:off x="1672" y="1468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8" name="Line 119"/>
              <p:cNvSpPr>
                <a:spLocks noChangeShapeType="1"/>
              </p:cNvSpPr>
              <p:nvPr/>
            </p:nvSpPr>
            <p:spPr bwMode="auto">
              <a:xfrm flipH="1">
                <a:off x="1701" y="1281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99" name="Text Box 120"/>
              <p:cNvSpPr txBox="1">
                <a:spLocks noChangeArrowheads="1"/>
              </p:cNvSpPr>
              <p:nvPr/>
            </p:nvSpPr>
            <p:spPr bwMode="auto">
              <a:xfrm>
                <a:off x="2880" y="3113"/>
                <a:ext cx="329" cy="1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Year</a:t>
                </a: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0" name="Text Box 121"/>
              <p:cNvSpPr txBox="1">
                <a:spLocks noChangeArrowheads="1"/>
              </p:cNvSpPr>
              <p:nvPr/>
            </p:nvSpPr>
            <p:spPr bwMode="auto">
              <a:xfrm>
                <a:off x="3059" y="1829"/>
                <a:ext cx="954" cy="2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The English Agricultural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Revolution</a:t>
                </a: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1" name="Line 122"/>
              <p:cNvSpPr>
                <a:spLocks noChangeShapeType="1"/>
              </p:cNvSpPr>
              <p:nvPr/>
            </p:nvSpPr>
            <p:spPr bwMode="auto">
              <a:xfrm>
                <a:off x="3042" y="1260"/>
                <a:ext cx="18" cy="1632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2" name="Line 123"/>
              <p:cNvSpPr>
                <a:spLocks noChangeShapeType="1"/>
              </p:cNvSpPr>
              <p:nvPr/>
            </p:nvSpPr>
            <p:spPr bwMode="auto">
              <a:xfrm>
                <a:off x="4043" y="1283"/>
                <a:ext cx="18" cy="1632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3" name="Text Box 124"/>
              <p:cNvSpPr txBox="1">
                <a:spLocks noChangeArrowheads="1"/>
              </p:cNvSpPr>
              <p:nvPr/>
            </p:nvSpPr>
            <p:spPr bwMode="auto">
              <a:xfrm>
                <a:off x="1476" y="1379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4" name="Text Box 125"/>
              <p:cNvSpPr txBox="1">
                <a:spLocks noChangeArrowheads="1"/>
              </p:cNvSpPr>
              <p:nvPr/>
            </p:nvSpPr>
            <p:spPr bwMode="auto">
              <a:xfrm>
                <a:off x="1481" y="1570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5" name="Text Box 126"/>
              <p:cNvSpPr txBox="1">
                <a:spLocks noChangeArrowheads="1"/>
              </p:cNvSpPr>
              <p:nvPr/>
            </p:nvSpPr>
            <p:spPr bwMode="auto">
              <a:xfrm>
                <a:off x="1492" y="1761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200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6" name="Text Box 127"/>
              <p:cNvSpPr txBox="1">
                <a:spLocks noChangeArrowheads="1"/>
              </p:cNvSpPr>
              <p:nvPr/>
            </p:nvSpPr>
            <p:spPr bwMode="auto">
              <a:xfrm>
                <a:off x="1492" y="1952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7" name="Text Box 128"/>
              <p:cNvSpPr txBox="1">
                <a:spLocks noChangeArrowheads="1"/>
              </p:cNvSpPr>
              <p:nvPr/>
            </p:nvSpPr>
            <p:spPr bwMode="auto">
              <a:xfrm>
                <a:off x="1492" y="2131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8" name="Text Box 129"/>
              <p:cNvSpPr txBox="1">
                <a:spLocks noChangeArrowheads="1"/>
              </p:cNvSpPr>
              <p:nvPr/>
            </p:nvSpPr>
            <p:spPr bwMode="auto">
              <a:xfrm>
                <a:off x="1492" y="2319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09" name="Text Box 130"/>
              <p:cNvSpPr txBox="1">
                <a:spLocks noChangeArrowheads="1"/>
              </p:cNvSpPr>
              <p:nvPr/>
            </p:nvSpPr>
            <p:spPr bwMode="auto">
              <a:xfrm>
                <a:off x="1486" y="2505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0" name="Text Box 131"/>
              <p:cNvSpPr txBox="1">
                <a:spLocks noChangeArrowheads="1"/>
              </p:cNvSpPr>
              <p:nvPr/>
            </p:nvSpPr>
            <p:spPr bwMode="auto">
              <a:xfrm>
                <a:off x="1486" y="2691"/>
                <a:ext cx="21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1" name="Text Box 132"/>
              <p:cNvSpPr txBox="1">
                <a:spLocks noChangeArrowheads="1"/>
              </p:cNvSpPr>
              <p:nvPr/>
            </p:nvSpPr>
            <p:spPr bwMode="auto">
              <a:xfrm>
                <a:off x="1528" y="2877"/>
                <a:ext cx="166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2" name="Text Box 133"/>
              <p:cNvSpPr txBox="1">
                <a:spLocks noChangeArrowheads="1"/>
              </p:cNvSpPr>
              <p:nvPr/>
            </p:nvSpPr>
            <p:spPr bwMode="auto">
              <a:xfrm>
                <a:off x="1592" y="2995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1200</a:t>
                </a: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3" name="Text Box 134"/>
              <p:cNvSpPr txBox="1">
                <a:spLocks noChangeArrowheads="1"/>
              </p:cNvSpPr>
              <p:nvPr/>
            </p:nvSpPr>
            <p:spPr bwMode="auto">
              <a:xfrm>
                <a:off x="1933" y="2988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1300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4" name="Text Box 135"/>
              <p:cNvSpPr txBox="1">
                <a:spLocks noChangeArrowheads="1"/>
              </p:cNvSpPr>
              <p:nvPr/>
            </p:nvSpPr>
            <p:spPr bwMode="auto">
              <a:xfrm>
                <a:off x="2256" y="2981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1400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5" name="Text Box 136"/>
              <p:cNvSpPr txBox="1">
                <a:spLocks noChangeArrowheads="1"/>
              </p:cNvSpPr>
              <p:nvPr/>
            </p:nvSpPr>
            <p:spPr bwMode="auto">
              <a:xfrm>
                <a:off x="2594" y="2986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1500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6" name="Text Box 137"/>
              <p:cNvSpPr txBox="1">
                <a:spLocks noChangeArrowheads="1"/>
              </p:cNvSpPr>
              <p:nvPr/>
            </p:nvSpPr>
            <p:spPr bwMode="auto">
              <a:xfrm>
                <a:off x="2928" y="2985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1600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7" name="Text Box 138"/>
              <p:cNvSpPr txBox="1">
                <a:spLocks noChangeArrowheads="1"/>
              </p:cNvSpPr>
              <p:nvPr/>
            </p:nvSpPr>
            <p:spPr bwMode="auto">
              <a:xfrm>
                <a:off x="3251" y="2978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1700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8" name="Text Box 139"/>
              <p:cNvSpPr txBox="1">
                <a:spLocks noChangeArrowheads="1"/>
              </p:cNvSpPr>
              <p:nvPr/>
            </p:nvSpPr>
            <p:spPr bwMode="auto">
              <a:xfrm>
                <a:off x="3580" y="2971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1800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19" name="Text Box 140"/>
              <p:cNvSpPr txBox="1">
                <a:spLocks noChangeArrowheads="1"/>
              </p:cNvSpPr>
              <p:nvPr/>
            </p:nvSpPr>
            <p:spPr bwMode="auto">
              <a:xfrm>
                <a:off x="3927" y="2970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1900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0" name="Text Box 141"/>
              <p:cNvSpPr txBox="1">
                <a:spLocks noChangeArrowheads="1"/>
              </p:cNvSpPr>
              <p:nvPr/>
            </p:nvSpPr>
            <p:spPr bwMode="auto">
              <a:xfrm>
                <a:off x="4238" y="2957"/>
                <a:ext cx="298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2000</a:t>
                </a:r>
                <a:endParaRPr lang="nb-NO" sz="1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1" name="Line 142"/>
              <p:cNvSpPr>
                <a:spLocks noChangeShapeType="1"/>
              </p:cNvSpPr>
              <p:nvPr/>
            </p:nvSpPr>
            <p:spPr bwMode="auto">
              <a:xfrm flipH="1">
                <a:off x="1700" y="146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2" name="Line 143"/>
              <p:cNvSpPr>
                <a:spLocks noChangeShapeType="1"/>
              </p:cNvSpPr>
              <p:nvPr/>
            </p:nvSpPr>
            <p:spPr bwMode="auto">
              <a:xfrm flipH="1">
                <a:off x="1699" y="1645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3" name="Line 144"/>
              <p:cNvSpPr>
                <a:spLocks noChangeShapeType="1"/>
              </p:cNvSpPr>
              <p:nvPr/>
            </p:nvSpPr>
            <p:spPr bwMode="auto">
              <a:xfrm flipH="1">
                <a:off x="1698" y="1830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4" name="Line 145"/>
              <p:cNvSpPr>
                <a:spLocks noChangeShapeType="1"/>
              </p:cNvSpPr>
              <p:nvPr/>
            </p:nvSpPr>
            <p:spPr bwMode="auto">
              <a:xfrm flipH="1">
                <a:off x="1703" y="2027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5" name="Line 146"/>
              <p:cNvSpPr>
                <a:spLocks noChangeShapeType="1"/>
              </p:cNvSpPr>
              <p:nvPr/>
            </p:nvSpPr>
            <p:spPr bwMode="auto">
              <a:xfrm flipH="1">
                <a:off x="1696" y="2218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6" name="Line 147"/>
              <p:cNvSpPr>
                <a:spLocks noChangeShapeType="1"/>
              </p:cNvSpPr>
              <p:nvPr/>
            </p:nvSpPr>
            <p:spPr bwMode="auto">
              <a:xfrm flipH="1">
                <a:off x="1695" y="2397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7" name="Line 148"/>
              <p:cNvSpPr>
                <a:spLocks noChangeShapeType="1"/>
              </p:cNvSpPr>
              <p:nvPr/>
            </p:nvSpPr>
            <p:spPr bwMode="auto">
              <a:xfrm flipH="1">
                <a:off x="1700" y="2582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8" name="Line 149"/>
              <p:cNvSpPr>
                <a:spLocks noChangeShapeType="1"/>
              </p:cNvSpPr>
              <p:nvPr/>
            </p:nvSpPr>
            <p:spPr bwMode="auto">
              <a:xfrm flipH="1">
                <a:off x="1705" y="2773"/>
                <a:ext cx="24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29" name="Line 150"/>
              <p:cNvSpPr>
                <a:spLocks noChangeShapeType="1"/>
              </p:cNvSpPr>
              <p:nvPr/>
            </p:nvSpPr>
            <p:spPr bwMode="auto">
              <a:xfrm>
                <a:off x="1728" y="2934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8681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239000"/>
            <a:ext cx="3851920" cy="366464"/>
          </a:xfrm>
        </p:spPr>
        <p:txBody>
          <a:bodyPr/>
          <a:lstStyle/>
          <a:p>
            <a:pPr eaLnBrk="1" hangingPunct="1"/>
            <a:endParaRPr lang="nb-NO" sz="1800" b="1" dirty="0">
              <a:latin typeface="Arial" pitchFamily="34" charset="0"/>
            </a:endParaRPr>
          </a:p>
        </p:txBody>
      </p:sp>
      <p:sp>
        <p:nvSpPr>
          <p:cNvPr id="28682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144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Landbrukets arealproduktivitet </a:t>
            </a:r>
            <a:b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i historisk perspektiv</a:t>
            </a:r>
          </a:p>
        </p:txBody>
      </p:sp>
      <p:grpSp>
        <p:nvGrpSpPr>
          <p:cNvPr id="27651" name="Group 1104"/>
          <p:cNvGrpSpPr>
            <a:grpSpLocks/>
          </p:cNvGrpSpPr>
          <p:nvPr/>
        </p:nvGrpSpPr>
        <p:grpSpPr bwMode="auto">
          <a:xfrm>
            <a:off x="1066800" y="2057400"/>
            <a:ext cx="6629400" cy="4430713"/>
            <a:chOff x="-2" y="-2"/>
            <a:chExt cx="3168" cy="2791"/>
          </a:xfrm>
        </p:grpSpPr>
        <p:grpSp>
          <p:nvGrpSpPr>
            <p:cNvPr id="27657" name="Group 1102"/>
            <p:cNvGrpSpPr>
              <a:grpSpLocks/>
            </p:cNvGrpSpPr>
            <p:nvPr/>
          </p:nvGrpSpPr>
          <p:grpSpPr bwMode="auto">
            <a:xfrm>
              <a:off x="0" y="0"/>
              <a:ext cx="3164" cy="2787"/>
              <a:chOff x="0" y="0"/>
              <a:chExt cx="3164" cy="2787"/>
            </a:xfrm>
          </p:grpSpPr>
          <p:grpSp>
            <p:nvGrpSpPr>
              <p:cNvPr id="27659" name="Group 1079"/>
              <p:cNvGrpSpPr>
                <a:grpSpLocks/>
              </p:cNvGrpSpPr>
              <p:nvPr/>
            </p:nvGrpSpPr>
            <p:grpSpPr bwMode="auto">
              <a:xfrm>
                <a:off x="0" y="0"/>
                <a:ext cx="2388" cy="577"/>
                <a:chOff x="0" y="0"/>
                <a:chExt cx="2388" cy="577"/>
              </a:xfrm>
            </p:grpSpPr>
            <p:sp>
              <p:nvSpPr>
                <p:cNvPr id="27693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2332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1200">
                      <a:solidFill>
                        <a:prstClr val="black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94" name="Rectangle 10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88" cy="57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0" name="Group 1081"/>
              <p:cNvGrpSpPr>
                <a:grpSpLocks/>
              </p:cNvGrpSpPr>
              <p:nvPr/>
            </p:nvGrpSpPr>
            <p:grpSpPr bwMode="auto">
              <a:xfrm>
                <a:off x="2388" y="0"/>
                <a:ext cx="776" cy="577"/>
                <a:chOff x="2388" y="0"/>
                <a:chExt cx="776" cy="577"/>
              </a:xfrm>
            </p:grpSpPr>
            <p:sp>
              <p:nvSpPr>
                <p:cNvPr id="27691" name="Rectangle 1067"/>
                <p:cNvSpPr>
                  <a:spLocks noChangeArrowheads="1"/>
                </p:cNvSpPr>
                <p:nvPr/>
              </p:nvSpPr>
              <p:spPr bwMode="auto">
                <a:xfrm>
                  <a:off x="2416" y="0"/>
                  <a:ext cx="720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CC3300"/>
                      </a:solidFill>
                      <a:cs typeface="Times New Roman" pitchFamily="18" charset="0"/>
                    </a:rPr>
                    <a:t>Personer</a:t>
                  </a:r>
                  <a:r>
                    <a:rPr lang="nb-NO">
                      <a:solidFill>
                        <a:srgbClr val="CC3300"/>
                      </a:solidFill>
                      <a:cs typeface="Times New Roman" pitchFamily="18" charset="0"/>
                    </a:rPr>
                    <a:t> </a:t>
                  </a:r>
                  <a:endParaRPr lang="nb-NO" sz="1200">
                    <a:solidFill>
                      <a:srgbClr val="CC3300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CC3300"/>
                      </a:solidFill>
                      <a:cs typeface="Times New Roman" pitchFamily="18" charset="0"/>
                    </a:rPr>
                    <a:t>pr km</a:t>
                  </a:r>
                  <a:r>
                    <a:rPr lang="nb-NO" sz="2400" baseline="30000">
                      <a:solidFill>
                        <a:srgbClr val="CC3300"/>
                      </a:solidFill>
                      <a:cs typeface="Times New Roman" pitchFamily="18" charset="0"/>
                    </a:rPr>
                    <a:t>2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4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92" name="Rectangle 1080"/>
                <p:cNvSpPr>
                  <a:spLocks noChangeArrowheads="1"/>
                </p:cNvSpPr>
                <p:nvPr/>
              </p:nvSpPr>
              <p:spPr bwMode="auto">
                <a:xfrm>
                  <a:off x="2388" y="0"/>
                  <a:ext cx="776" cy="57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1" name="Group 1083"/>
              <p:cNvGrpSpPr>
                <a:grpSpLocks/>
              </p:cNvGrpSpPr>
              <p:nvPr/>
            </p:nvGrpSpPr>
            <p:grpSpPr bwMode="auto">
              <a:xfrm>
                <a:off x="0" y="577"/>
                <a:ext cx="2388" cy="442"/>
                <a:chOff x="0" y="577"/>
                <a:chExt cx="2388" cy="442"/>
              </a:xfrm>
            </p:grpSpPr>
            <p:sp>
              <p:nvSpPr>
                <p:cNvPr id="27689" name="Rectangle 1068"/>
                <p:cNvSpPr>
                  <a:spLocks noChangeArrowheads="1"/>
                </p:cNvSpPr>
                <p:nvPr/>
              </p:nvSpPr>
              <p:spPr bwMode="auto">
                <a:xfrm>
                  <a:off x="28" y="577"/>
                  <a:ext cx="23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Jakt og annen høsting av skog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90" name="Rectangle 1082"/>
                <p:cNvSpPr>
                  <a:spLocks noChangeArrowheads="1"/>
                </p:cNvSpPr>
                <p:nvPr/>
              </p:nvSpPr>
              <p:spPr bwMode="auto">
                <a:xfrm>
                  <a:off x="0" y="577"/>
                  <a:ext cx="238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2" name="Group 1085"/>
              <p:cNvGrpSpPr>
                <a:grpSpLocks/>
              </p:cNvGrpSpPr>
              <p:nvPr/>
            </p:nvGrpSpPr>
            <p:grpSpPr bwMode="auto">
              <a:xfrm>
                <a:off x="2388" y="577"/>
                <a:ext cx="776" cy="442"/>
                <a:chOff x="2388" y="577"/>
                <a:chExt cx="776" cy="442"/>
              </a:xfrm>
            </p:grpSpPr>
            <p:sp>
              <p:nvSpPr>
                <p:cNvPr id="27687" name="Rectangle 1069"/>
                <p:cNvSpPr>
                  <a:spLocks noChangeArrowheads="1"/>
                </p:cNvSpPr>
                <p:nvPr/>
              </p:nvSpPr>
              <p:spPr bwMode="auto">
                <a:xfrm>
                  <a:off x="2416" y="577"/>
                  <a:ext cx="72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1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88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88" y="577"/>
                  <a:ext cx="7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3" name="Group 1087"/>
              <p:cNvGrpSpPr>
                <a:grpSpLocks/>
              </p:cNvGrpSpPr>
              <p:nvPr/>
            </p:nvGrpSpPr>
            <p:grpSpPr bwMode="auto">
              <a:xfrm>
                <a:off x="0" y="1019"/>
                <a:ext cx="2388" cy="442"/>
                <a:chOff x="0" y="1019"/>
                <a:chExt cx="2388" cy="442"/>
              </a:xfrm>
            </p:grpSpPr>
            <p:sp>
              <p:nvSpPr>
                <p:cNvPr id="27685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8" y="1019"/>
                  <a:ext cx="23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Svedjejordbruk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86" name="Rectangle 1086"/>
                <p:cNvSpPr>
                  <a:spLocks noChangeArrowheads="1"/>
                </p:cNvSpPr>
                <p:nvPr/>
              </p:nvSpPr>
              <p:spPr bwMode="auto">
                <a:xfrm>
                  <a:off x="0" y="1019"/>
                  <a:ext cx="238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4" name="Group 1089"/>
              <p:cNvGrpSpPr>
                <a:grpSpLocks/>
              </p:cNvGrpSpPr>
              <p:nvPr/>
            </p:nvGrpSpPr>
            <p:grpSpPr bwMode="auto">
              <a:xfrm>
                <a:off x="2388" y="1019"/>
                <a:ext cx="776" cy="442"/>
                <a:chOff x="2388" y="1019"/>
                <a:chExt cx="776" cy="442"/>
              </a:xfrm>
            </p:grpSpPr>
            <p:sp>
              <p:nvSpPr>
                <p:cNvPr id="27683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416" y="1019"/>
                  <a:ext cx="72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20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84" name="Rectangle 1088"/>
                <p:cNvSpPr>
                  <a:spLocks noChangeArrowheads="1"/>
                </p:cNvSpPr>
                <p:nvPr/>
              </p:nvSpPr>
              <p:spPr bwMode="auto">
                <a:xfrm>
                  <a:off x="2388" y="1019"/>
                  <a:ext cx="7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5" name="Group 1091"/>
              <p:cNvGrpSpPr>
                <a:grpSpLocks/>
              </p:cNvGrpSpPr>
              <p:nvPr/>
            </p:nvGrpSpPr>
            <p:grpSpPr bwMode="auto">
              <a:xfrm>
                <a:off x="0" y="1461"/>
                <a:ext cx="2388" cy="442"/>
                <a:chOff x="0" y="1461"/>
                <a:chExt cx="2388" cy="442"/>
              </a:xfrm>
            </p:grpSpPr>
            <p:sp>
              <p:nvSpPr>
                <p:cNvPr id="27681" name="Rectangle 1072"/>
                <p:cNvSpPr>
                  <a:spLocks noChangeArrowheads="1"/>
                </p:cNvSpPr>
                <p:nvPr/>
              </p:nvSpPr>
              <p:spPr bwMode="auto">
                <a:xfrm>
                  <a:off x="28" y="1461"/>
                  <a:ext cx="23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Åker, jordbruk, husdyr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z="24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82" name="Rectangle 1090"/>
                <p:cNvSpPr>
                  <a:spLocks noChangeArrowheads="1"/>
                </p:cNvSpPr>
                <p:nvPr/>
              </p:nvSpPr>
              <p:spPr bwMode="auto">
                <a:xfrm>
                  <a:off x="0" y="1461"/>
                  <a:ext cx="238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6" name="Group 1093"/>
              <p:cNvGrpSpPr>
                <a:grpSpLocks/>
              </p:cNvGrpSpPr>
              <p:nvPr/>
            </p:nvGrpSpPr>
            <p:grpSpPr bwMode="auto">
              <a:xfrm>
                <a:off x="2388" y="1461"/>
                <a:ext cx="776" cy="442"/>
                <a:chOff x="2388" y="1461"/>
                <a:chExt cx="776" cy="442"/>
              </a:xfrm>
            </p:grpSpPr>
            <p:sp>
              <p:nvSpPr>
                <p:cNvPr id="27679" name="Rectangle 1073"/>
                <p:cNvSpPr>
                  <a:spLocks noChangeArrowheads="1"/>
                </p:cNvSpPr>
                <p:nvPr/>
              </p:nvSpPr>
              <p:spPr bwMode="auto">
                <a:xfrm>
                  <a:off x="2416" y="1461"/>
                  <a:ext cx="72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50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80" name="Rectangle 1092"/>
                <p:cNvSpPr>
                  <a:spLocks noChangeArrowheads="1"/>
                </p:cNvSpPr>
                <p:nvPr/>
              </p:nvSpPr>
              <p:spPr bwMode="auto">
                <a:xfrm>
                  <a:off x="2388" y="1461"/>
                  <a:ext cx="7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7" name="Group 1095"/>
              <p:cNvGrpSpPr>
                <a:grpSpLocks/>
              </p:cNvGrpSpPr>
              <p:nvPr/>
            </p:nvGrpSpPr>
            <p:grpSpPr bwMode="auto">
              <a:xfrm>
                <a:off x="0" y="1903"/>
                <a:ext cx="2388" cy="442"/>
                <a:chOff x="0" y="1903"/>
                <a:chExt cx="2388" cy="442"/>
              </a:xfrm>
            </p:grpSpPr>
            <p:sp>
              <p:nvSpPr>
                <p:cNvPr id="2767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28" y="1903"/>
                  <a:ext cx="23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Tidlig industrialisering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78" name="Rectangle 1094"/>
                <p:cNvSpPr>
                  <a:spLocks noChangeArrowheads="1"/>
                </p:cNvSpPr>
                <p:nvPr/>
              </p:nvSpPr>
              <p:spPr bwMode="auto">
                <a:xfrm>
                  <a:off x="0" y="1903"/>
                  <a:ext cx="238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8" name="Group 1097"/>
              <p:cNvGrpSpPr>
                <a:grpSpLocks/>
              </p:cNvGrpSpPr>
              <p:nvPr/>
            </p:nvGrpSpPr>
            <p:grpSpPr bwMode="auto">
              <a:xfrm>
                <a:off x="2388" y="1903"/>
                <a:ext cx="776" cy="442"/>
                <a:chOff x="2388" y="1903"/>
                <a:chExt cx="776" cy="442"/>
              </a:xfrm>
            </p:grpSpPr>
            <p:sp>
              <p:nvSpPr>
                <p:cNvPr id="27675" name="Rectangle 1075"/>
                <p:cNvSpPr>
                  <a:spLocks noChangeArrowheads="1"/>
                </p:cNvSpPr>
                <p:nvPr/>
              </p:nvSpPr>
              <p:spPr bwMode="auto">
                <a:xfrm>
                  <a:off x="2416" y="1903"/>
                  <a:ext cx="72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200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76" name="Rectangle 1096"/>
                <p:cNvSpPr>
                  <a:spLocks noChangeArrowheads="1"/>
                </p:cNvSpPr>
                <p:nvPr/>
              </p:nvSpPr>
              <p:spPr bwMode="auto">
                <a:xfrm>
                  <a:off x="2388" y="1903"/>
                  <a:ext cx="7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69" name="Group 1099"/>
              <p:cNvGrpSpPr>
                <a:grpSpLocks/>
              </p:cNvGrpSpPr>
              <p:nvPr/>
            </p:nvGrpSpPr>
            <p:grpSpPr bwMode="auto">
              <a:xfrm>
                <a:off x="0" y="2345"/>
                <a:ext cx="2388" cy="442"/>
                <a:chOff x="0" y="2345"/>
                <a:chExt cx="2388" cy="442"/>
              </a:xfrm>
            </p:grpSpPr>
            <p:sp>
              <p:nvSpPr>
                <p:cNvPr id="2767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8" y="2345"/>
                  <a:ext cx="233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Moderne industrijordbruk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74" name="Rectangle 1098"/>
                <p:cNvSpPr>
                  <a:spLocks noChangeArrowheads="1"/>
                </p:cNvSpPr>
                <p:nvPr/>
              </p:nvSpPr>
              <p:spPr bwMode="auto">
                <a:xfrm>
                  <a:off x="0" y="2345"/>
                  <a:ext cx="238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670" name="Group 1101"/>
              <p:cNvGrpSpPr>
                <a:grpSpLocks/>
              </p:cNvGrpSpPr>
              <p:nvPr/>
            </p:nvGrpSpPr>
            <p:grpSpPr bwMode="auto">
              <a:xfrm>
                <a:off x="2388" y="2345"/>
                <a:ext cx="776" cy="442"/>
                <a:chOff x="2388" y="2345"/>
                <a:chExt cx="776" cy="442"/>
              </a:xfrm>
            </p:grpSpPr>
            <p:sp>
              <p:nvSpPr>
                <p:cNvPr id="2767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416" y="2345"/>
                  <a:ext cx="72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b-NO" sz="2400">
                      <a:solidFill>
                        <a:srgbClr val="008000"/>
                      </a:solidFill>
                      <a:cs typeface="Times New Roman" pitchFamily="18" charset="0"/>
                    </a:rPr>
                    <a:t>3000</a:t>
                  </a:r>
                  <a:endParaRPr lang="nb-NO" sz="2400">
                    <a:solidFill>
                      <a:prstClr val="black"/>
                    </a:solidFill>
                    <a:cs typeface="Times New Roman" pitchFamily="18" charset="0"/>
                  </a:endParaRPr>
                </a:p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672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388" y="2345"/>
                  <a:ext cx="7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7658" name="Rectangle 1103"/>
            <p:cNvSpPr>
              <a:spLocks noChangeArrowheads="1"/>
            </p:cNvSpPr>
            <p:nvPr/>
          </p:nvSpPr>
          <p:spPr bwMode="auto">
            <a:xfrm>
              <a:off x="-2" y="-2"/>
              <a:ext cx="3168" cy="2791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52" name="Rectangle 1105"/>
          <p:cNvSpPr>
            <a:spLocks noChangeArrowheads="1"/>
          </p:cNvSpPr>
          <p:nvPr/>
        </p:nvSpPr>
        <p:spPr bwMode="auto">
          <a:xfrm>
            <a:off x="1588" y="5370513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200">
                <a:solidFill>
                  <a:prstClr val="black"/>
                </a:solidFill>
                <a:cs typeface="Times New Roman" pitchFamily="18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53" name="Rectangle 1107"/>
          <p:cNvSpPr>
            <a:spLocks noChangeArrowheads="1"/>
          </p:cNvSpPr>
          <p:nvPr/>
        </p:nvSpPr>
        <p:spPr bwMode="auto">
          <a:xfrm>
            <a:off x="43434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791200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109"/>
          <p:cNvSpPr>
            <a:spLocks noChangeArrowheads="1"/>
          </p:cNvSpPr>
          <p:nvPr/>
        </p:nvSpPr>
        <p:spPr bwMode="auto">
          <a:xfrm>
            <a:off x="1143000" y="2286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400">
                <a:solidFill>
                  <a:srgbClr val="CC3300"/>
                </a:solidFill>
                <a:cs typeface="Times New Roman" pitchFamily="18" charset="0"/>
              </a:rPr>
              <a:t>Livnæring gjennom bruk</a:t>
            </a:r>
            <a:r>
              <a:rPr lang="nb-NO" sz="900">
                <a:solidFill>
                  <a:prstClr val="black"/>
                </a:solidFill>
                <a:cs typeface="Arial" pitchFamily="34" charset="0"/>
              </a:rPr>
              <a:t> </a:t>
            </a:r>
            <a:endParaRPr lang="nb-NO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331640" y="54868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latin typeface="Arial" pitchFamily="34" charset="0"/>
                <a:ea typeface="+mj-ea"/>
                <a:cs typeface="Arial" pitchFamily="34" charset="0"/>
              </a:rPr>
              <a:t>Realpris (indeks) på norsk bygg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331640" y="593463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Utvikling 1945-2011 (Høyeste realpris = 100)</a:t>
            </a: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14</a:t>
            </a:fld>
            <a:endParaRPr lang="nb-NO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/>
          </p:nvPr>
        </p:nvGraphicFramePr>
        <p:xfrm>
          <a:off x="971600" y="1484784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057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latin typeface="Arial" pitchFamily="34" charset="0"/>
                <a:cs typeface="Arial" pitchFamily="34" charset="0"/>
              </a:rPr>
              <a:t>Overproduksjon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nb-NO" dirty="0"/>
              <a:t>De vestlige landbruksministeres verste mareritt i 90 av de siste 100 år</a:t>
            </a:r>
          </a:p>
          <a:p>
            <a:r>
              <a:rPr lang="nb-NO" dirty="0"/>
              <a:t>Evnen til å produsere mat vokser raskere enn forbruket</a:t>
            </a:r>
          </a:p>
          <a:p>
            <a:r>
              <a:rPr lang="nb-NO" dirty="0"/>
              <a:t>Er bøndene dømt til et liv i evig fattigdom?</a:t>
            </a:r>
          </a:p>
          <a:p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Det landbrukspolitiske paradoks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b-NO" sz="2800" dirty="0"/>
              <a:t>Store bidrag til produktivitetsvekst fra en rekke kilder:</a:t>
            </a:r>
          </a:p>
          <a:p>
            <a:pPr lvl="2"/>
            <a:r>
              <a:rPr lang="nb-NO" sz="1800" dirty="0"/>
              <a:t>avl</a:t>
            </a:r>
          </a:p>
          <a:p>
            <a:pPr lvl="2"/>
            <a:r>
              <a:rPr lang="nb-NO" sz="1800" dirty="0"/>
              <a:t>planteforedling</a:t>
            </a:r>
          </a:p>
          <a:p>
            <a:pPr lvl="2"/>
            <a:r>
              <a:rPr lang="nb-NO" sz="1800" dirty="0"/>
              <a:t>agronomi</a:t>
            </a:r>
          </a:p>
          <a:p>
            <a:pPr lvl="2"/>
            <a:r>
              <a:rPr lang="nb-NO" sz="1800" dirty="0"/>
              <a:t>kunstgjødsel</a:t>
            </a:r>
          </a:p>
          <a:p>
            <a:pPr lvl="2"/>
            <a:r>
              <a:rPr lang="nb-NO" sz="1800" dirty="0"/>
              <a:t>plantevernmidler</a:t>
            </a:r>
          </a:p>
          <a:p>
            <a:pPr lvl="2"/>
            <a:r>
              <a:rPr lang="nb-NO" sz="1800" dirty="0"/>
              <a:t>industrialisering</a:t>
            </a:r>
          </a:p>
          <a:p>
            <a:pPr lvl="2"/>
            <a:r>
              <a:rPr lang="nb-NO" sz="1800" dirty="0"/>
              <a:t>IKT</a:t>
            </a:r>
          </a:p>
          <a:p>
            <a:pPr lvl="2"/>
            <a:r>
              <a:rPr lang="nb-NO" sz="1800" dirty="0"/>
              <a:t>bioteknologi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/>
              <a:t>Evnen til å produsere øker raskere enn markedet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/>
              <a:t>Bøndene dømt til et liv i evig fattigdom?</a:t>
            </a:r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itchFamily="34" charset="0"/>
              </a:rPr>
              <a:t>Matvareprisene – svinger som bare det!!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76936"/>
              </p:ext>
            </p:extLst>
          </p:nvPr>
        </p:nvGraphicFramePr>
        <p:xfrm>
          <a:off x="381000" y="1432385"/>
          <a:ext cx="8320548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hoto Editor-foto" r:id="rId3" imgW="19266667" imgH="8504762" progId="MSPhotoEd.3">
                  <p:embed/>
                </p:oleObj>
              </mc:Choice>
              <mc:Fallback>
                <p:oleObj name="Photo Editor-foto" r:id="rId3" imgW="19266667" imgH="8504762" progId="MSPhotoEd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32385"/>
                        <a:ext cx="8320548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81000" y="1340768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flipH="1" flipV="1">
            <a:off x="4114800" y="723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Den landbrukspolitiske trappen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														Energipolitikk</a:t>
            </a:r>
          </a:p>
          <a:p>
            <a:pPr marL="0" indent="0">
              <a:buNone/>
            </a:pPr>
            <a:r>
              <a:rPr lang="nb-NO" sz="2000" dirty="0"/>
              <a:t>						      							Kanalisering</a:t>
            </a:r>
          </a:p>
          <a:p>
            <a:pPr marL="0" indent="0">
              <a:buNone/>
            </a:pPr>
            <a:r>
              <a:rPr lang="nb-NO" sz="2000" dirty="0"/>
              <a:t>												Bygdeutvikling</a:t>
            </a:r>
          </a:p>
          <a:p>
            <a:pPr marL="0" indent="0">
              <a:buNone/>
            </a:pPr>
            <a:r>
              <a:rPr lang="nb-NO" sz="2000" dirty="0"/>
              <a:t>					        					Direkte støtte</a:t>
            </a:r>
          </a:p>
          <a:p>
            <a:pPr marL="0" indent="0">
              <a:buNone/>
            </a:pPr>
            <a:r>
              <a:rPr lang="nb-NO" sz="2000" dirty="0"/>
              <a:t>										Topris-kvoter</a:t>
            </a:r>
          </a:p>
          <a:p>
            <a:pPr marL="0" indent="0">
              <a:buNone/>
            </a:pPr>
            <a:r>
              <a:rPr lang="nb-NO" sz="2000" dirty="0"/>
              <a:t>				       					Prisstøtte</a:t>
            </a:r>
          </a:p>
          <a:p>
            <a:pPr marL="0" indent="0">
              <a:buNone/>
            </a:pPr>
            <a:r>
              <a:rPr lang="nb-NO" sz="2000" dirty="0"/>
              <a:t>								Eksportstøtte</a:t>
            </a:r>
          </a:p>
          <a:p>
            <a:pPr marL="0" indent="0">
              <a:buNone/>
            </a:pPr>
            <a:r>
              <a:rPr lang="nb-NO" sz="2000" dirty="0"/>
              <a:t>			 			Grensevern: Forbud mot import og eksport</a:t>
            </a:r>
          </a:p>
          <a:p>
            <a:pPr marL="0" indent="0">
              <a:buNone/>
            </a:pPr>
            <a:r>
              <a:rPr lang="nb-NO" sz="2000" dirty="0"/>
              <a:t>				Statlig oppkjøp – matkuponger – matvarehjelp</a:t>
            </a:r>
          </a:p>
          <a:p>
            <a:pPr marL="0" indent="0">
              <a:buNone/>
            </a:pPr>
            <a:r>
              <a:rPr lang="nb-NO" sz="2000" dirty="0"/>
              <a:t>		Markedsregulering – samvirke – monopoler – maksimalpriser</a:t>
            </a:r>
          </a:p>
          <a:p>
            <a:pPr marL="0" indent="0">
              <a:buNone/>
            </a:pPr>
            <a:r>
              <a:rPr lang="nb-NO" sz="2000" dirty="0"/>
              <a:t>Toll og eksportavgifter</a:t>
            </a:r>
          </a:p>
          <a:p>
            <a:pPr marL="0" indent="0">
              <a:buNone/>
            </a:pP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 flipV="1">
            <a:off x="467544" y="522920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67544" y="5229200"/>
            <a:ext cx="792088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1259632" y="486916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1259632" y="4869160"/>
            <a:ext cx="1008112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V="1">
            <a:off x="2267744" y="450912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2267744" y="4509120"/>
            <a:ext cx="936104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V="1">
            <a:off x="3203848" y="414908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3203848" y="4149080"/>
            <a:ext cx="864096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V="1">
            <a:off x="4067944" y="378904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4067944" y="3789040"/>
            <a:ext cx="432048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 flipV="1">
            <a:off x="4499992" y="3429000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>
            <a:off x="4499992" y="3429000"/>
            <a:ext cx="504056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V="1">
            <a:off x="5004048" y="2996952"/>
            <a:ext cx="0" cy="432048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>
            <a:off x="5004048" y="2996952"/>
            <a:ext cx="432048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flipV="1">
            <a:off x="5436096" y="2636912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>
            <a:off x="5436096" y="2636912"/>
            <a:ext cx="432048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V="1">
            <a:off x="5868144" y="2276872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>
            <a:off x="5868144" y="2276872"/>
            <a:ext cx="360040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Rett linje 51"/>
          <p:cNvCxnSpPr/>
          <p:nvPr/>
        </p:nvCxnSpPr>
        <p:spPr>
          <a:xfrm flipV="1">
            <a:off x="6228184" y="1916832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6228184" y="1916832"/>
            <a:ext cx="576064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 flipV="1">
            <a:off x="6804248" y="1556792"/>
            <a:ext cx="0" cy="3600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6804248" y="1556792"/>
            <a:ext cx="1512168" cy="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2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18351" r="8644" b="1049"/>
          <a:stretch/>
        </p:blipFill>
        <p:spPr bwMode="auto">
          <a:xfrm>
            <a:off x="459034" y="1412777"/>
            <a:ext cx="7425334" cy="50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39552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latin typeface="Arial" pitchFamily="34" charset="0"/>
                <a:ea typeface="+mj-ea"/>
                <a:cs typeface="Arial" pitchFamily="34" charset="0"/>
              </a:rPr>
              <a:t>Landbrukseiendommer og -bedrifter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683568" y="6325672"/>
            <a:ext cx="2558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/>
              <a:t>Meld.St.9 (2011-2012), side 200 </a:t>
            </a:r>
          </a:p>
        </p:txBody>
      </p:sp>
    </p:spTree>
    <p:extLst>
      <p:ext uri="{BB962C8B-B14F-4D97-AF65-F5344CB8AC3E}">
        <p14:creationId xmlns:p14="http://schemas.microsoft.com/office/powerpoint/2010/main" val="12637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4050" b="1" dirty="0"/>
              <a:t>Et </a:t>
            </a:r>
            <a:r>
              <a:rPr lang="nb-NO" sz="4050" b="1" dirty="0" err="1"/>
              <a:t>bioøkonomisk</a:t>
            </a:r>
            <a:r>
              <a:rPr lang="nb-NO" sz="4050" b="1" dirty="0"/>
              <a:t> perspektiv på klimapolitikken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2481195"/>
            <a:ext cx="7886700" cy="3263504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nb-NO" sz="3300" dirty="0"/>
              <a:t>La plantene redde verden</a:t>
            </a:r>
          </a:p>
          <a:p>
            <a:pPr marL="385763" indent="-385763">
              <a:buFont typeface="+mj-lt"/>
              <a:buAutoNum type="arabicPeriod"/>
            </a:pPr>
            <a:r>
              <a:rPr lang="nb-NO" sz="3300" dirty="0"/>
              <a:t>Utviklingen av en klimapolitikk</a:t>
            </a:r>
          </a:p>
          <a:p>
            <a:pPr marL="385763" indent="-385763">
              <a:buFont typeface="+mj-lt"/>
              <a:buAutoNum type="arabicPeriod"/>
            </a:pPr>
            <a:r>
              <a:rPr lang="nb-NO" sz="3300" dirty="0"/>
              <a:t>Fra </a:t>
            </a:r>
            <a:r>
              <a:rPr lang="nb-NO" sz="3300" dirty="0" err="1"/>
              <a:t>agrobiologi</a:t>
            </a:r>
            <a:r>
              <a:rPr lang="nb-NO" sz="3300" dirty="0"/>
              <a:t> og bioteknologi til </a:t>
            </a:r>
            <a:r>
              <a:rPr lang="nb-NO" sz="3300" dirty="0" err="1"/>
              <a:t>bioøkonomi</a:t>
            </a:r>
            <a:endParaRPr lang="nb-NO" sz="3300" dirty="0"/>
          </a:p>
          <a:p>
            <a:pPr marL="385763" indent="-385763">
              <a:buFont typeface="+mj-lt"/>
              <a:buAutoNum type="arabicPeriod"/>
            </a:pPr>
            <a:r>
              <a:rPr lang="nb-NO" sz="3300" dirty="0"/>
              <a:t>Skogens ubegrensede potensiale</a:t>
            </a:r>
          </a:p>
          <a:p>
            <a:pPr marL="385763" indent="-385763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58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Utviklingen i jordbruket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71" y="1091382"/>
            <a:ext cx="8240168" cy="5397908"/>
          </a:xfrm>
        </p:spPr>
      </p:pic>
    </p:spTree>
    <p:extLst>
      <p:ext uri="{BB962C8B-B14F-4D97-AF65-F5344CB8AC3E}">
        <p14:creationId xmlns:p14="http://schemas.microsoft.com/office/powerpoint/2010/main" val="107114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Utslipp fra jordbruket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32" y="1135626"/>
            <a:ext cx="8067367" cy="5206180"/>
          </a:xfrm>
        </p:spPr>
      </p:pic>
    </p:spTree>
    <p:extLst>
      <p:ext uri="{BB962C8B-B14F-4D97-AF65-F5344CB8AC3E}">
        <p14:creationId xmlns:p14="http://schemas.microsoft.com/office/powerpoint/2010/main" val="337629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Utslipp fra melkekyr ned – utslipp fra </a:t>
            </a:r>
            <a:r>
              <a:rPr lang="nb-NO" dirty="0" err="1"/>
              <a:t>ammekyr</a:t>
            </a:r>
            <a:r>
              <a:rPr lang="nb-NO" dirty="0"/>
              <a:t> opp</a:t>
            </a:r>
          </a:p>
        </p:txBody>
      </p:sp>
      <p:pic>
        <p:nvPicPr>
          <p:cNvPr id="4098" name="Picture 2" descr="http://www.cicero.uio.no/file/crop/0172e398926d3a7da4765535f87de7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8" y="1600200"/>
            <a:ext cx="7763069" cy="47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4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Krigen mot rødt kjøtt er uten naturvitenskapelig grunnlag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Dette er en fundamental vrangforestilling som bunner i at man ikke har oppfattet forskjellen på det biologiske karbonkretsløpet og de fossile utslippene. Mine tre sannheter kan oppsummeres slik: </a:t>
            </a:r>
          </a:p>
          <a:p>
            <a:r>
              <a:rPr lang="nb-NO" dirty="0"/>
              <a:t>De biologiske prosesser slipper ikke ut flere karbonatomer enn de tar opp.</a:t>
            </a:r>
          </a:p>
          <a:p>
            <a:r>
              <a:rPr lang="nb-NO" dirty="0"/>
              <a:t>Menneskeheten klarer ikke å nyttiggjøre seg den energien fotosyntesen skaffer oss uten utslipp av klimagasser.</a:t>
            </a:r>
          </a:p>
          <a:p>
            <a:r>
              <a:rPr lang="nb-NO" dirty="0"/>
              <a:t>De husdyrene vi benytter til å foredle ellers ufordøyelig plantemateriale slipper ikke ut flere karbonatomer enn det plantene de spiser har fanget.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Gjennom planteveksten og fotosyntesen gjør sauen seg nytte av et relativt mye større antall karbonatomer enn laksen og kyllingen. I forhold til atmosfærens innhold av klimagasser gjør ikke dette forskjell. Vi har å gjøre med et nullsumspill. Denne balansen vil kunne påvirkes av eventuelle endringer i de biologiske lagrene som inngår i kretsløpet. Jordsmonnet utgjør et stort lager av karbon. Grasbaserte produksjoner og beiter vil vanligvis bidra til økning.</a:t>
            </a:r>
          </a:p>
        </p:txBody>
      </p:sp>
    </p:spTree>
    <p:extLst>
      <p:ext uri="{BB962C8B-B14F-4D97-AF65-F5344CB8AC3E}">
        <p14:creationId xmlns:p14="http://schemas.microsoft.com/office/powerpoint/2010/main" val="45018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Effekter av klimatiltak i landbruket</a:t>
            </a:r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84025"/>
              </p:ext>
            </p:extLst>
          </p:nvPr>
        </p:nvGraphicFramePr>
        <p:xfrm>
          <a:off x="457201" y="1209369"/>
          <a:ext cx="8332838" cy="539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Acrobat Document" r:id="rId3" imgW="5667177" imgH="8019957" progId="AcroExch.Document.DC">
                  <p:embed/>
                </p:oleObj>
              </mc:Choice>
              <mc:Fallback>
                <p:oleObj name="Acrobat Document" r:id="rId3" imgW="5667177" imgH="80199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1209369"/>
                        <a:ext cx="8332838" cy="5397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96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latin typeface="Arial" pitchFamily="34" charset="0"/>
                <a:ea typeface="+mn-ea"/>
                <a:cs typeface="Arial" pitchFamily="34" charset="0"/>
              </a:rPr>
              <a:t>De særnorske forhold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75656" y="1639093"/>
            <a:ext cx="496855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3600" dirty="0"/>
              <a:t>Kanaliseringspolitikken</a:t>
            </a:r>
          </a:p>
          <a:p>
            <a:pPr>
              <a:lnSpc>
                <a:spcPct val="150000"/>
              </a:lnSpc>
            </a:pPr>
            <a:r>
              <a:rPr lang="nb-NO" sz="3600" dirty="0"/>
              <a:t>Strukturpolitikken</a:t>
            </a:r>
          </a:p>
          <a:p>
            <a:pPr>
              <a:lnSpc>
                <a:spcPct val="150000"/>
              </a:lnSpc>
            </a:pPr>
            <a:r>
              <a:rPr lang="nb-NO" sz="3600" dirty="0"/>
              <a:t>Halv selvforsyning</a:t>
            </a:r>
          </a:p>
          <a:p>
            <a:pPr>
              <a:lnSpc>
                <a:spcPct val="150000"/>
              </a:lnSpc>
            </a:pPr>
            <a:r>
              <a:rPr lang="nb-NO" sz="3600" dirty="0"/>
              <a:t>Oljevelstand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3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>
                <a:latin typeface="Arial" pitchFamily="34" charset="0"/>
                <a:ea typeface="+mn-ea"/>
                <a:cs typeface="Arial" pitchFamily="34" charset="0"/>
              </a:rPr>
              <a:t>Melkeproduksjonen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b-NO" dirty="0"/>
              <a:t>Fra 200 000 til 2000 produsenter?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/>
              <a:t>Etter krigen: Nesten 200 000 bruk med nesten 800 000 kyr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/>
              <a:t>«Min tid»: 40 000 melkebønder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/>
              <a:t>Nå: Under 9000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/>
              <a:t>Melkerobot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/>
              <a:t>Danmark: Over 100 kyr pr bruk</a:t>
            </a:r>
          </a:p>
          <a:p>
            <a:pPr lvl="1">
              <a:buFont typeface="Wingdings" pitchFamily="2" charset="2"/>
              <a:buChar char="§"/>
            </a:pPr>
            <a:r>
              <a:rPr lang="nb-NO" sz="2000" dirty="0" err="1"/>
              <a:t>Kutallet</a:t>
            </a:r>
            <a:r>
              <a:rPr lang="nb-NO" sz="2000" dirty="0"/>
              <a:t> ned mot 200 000</a:t>
            </a:r>
          </a:p>
          <a:p>
            <a:pPr lvl="1">
              <a:buFont typeface="Wingdings" pitchFamily="2" charset="2"/>
              <a:buChar char="§"/>
            </a:pPr>
            <a:endParaRPr lang="nb-NO" sz="2000" dirty="0"/>
          </a:p>
          <a:p>
            <a:pPr>
              <a:buFont typeface="Wingdings" pitchFamily="2" charset="2"/>
              <a:buChar char="Ø"/>
            </a:pPr>
            <a:r>
              <a:rPr lang="nb-NO" dirty="0"/>
              <a:t>Når blir det 2000 melkeprodusenter?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7624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nb-NO" dirty="0"/>
              <a:t>Budsjettstøtte til melkeproduksjon</a:t>
            </a:r>
          </a:p>
        </p:txBody>
      </p:sp>
      <p:pic>
        <p:nvPicPr>
          <p:cNvPr id="4098" name="Picture 2" descr="Figur 10.6 Årlig budsjettstøtte per melkeku fordelt på foretak av ulik størrelse i forskjellige regioner, 2016&#10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6" y="1548581"/>
            <a:ext cx="7733684" cy="45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106129" y="5648514"/>
            <a:ext cx="669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350" dirty="0"/>
              <a:t>Figur 10.6 Årlig budsjettstøtte per melkeku fordelt på foretak av ulik størrelse i forskjellige regioner, 2016</a:t>
            </a:r>
          </a:p>
          <a:p>
            <a:endParaRPr lang="nb-NO" sz="1350" dirty="0"/>
          </a:p>
          <a:p>
            <a:r>
              <a:rPr lang="nb-NO" sz="1350" dirty="0"/>
              <a:t>Kilde: Landbruks- og matdepartementet.</a:t>
            </a:r>
          </a:p>
        </p:txBody>
      </p:sp>
    </p:spTree>
    <p:extLst>
      <p:ext uri="{BB962C8B-B14F-4D97-AF65-F5344CB8AC3E}">
        <p14:creationId xmlns:p14="http://schemas.microsoft.com/office/powerpoint/2010/main" val="3103195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1" r="2663" b="25702"/>
          <a:stretch/>
        </p:blipFill>
        <p:spPr>
          <a:xfrm>
            <a:off x="971600" y="1553855"/>
            <a:ext cx="6224587" cy="470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nb-NO" sz="3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Presser bioenergi matvareprisene?</a:t>
            </a:r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8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nb-NO" sz="3200" b="1" dirty="0">
                <a:latin typeface="Arial" pitchFamily="34" charset="0"/>
              </a:rPr>
              <a:t>Verdens</a:t>
            </a:r>
            <a:r>
              <a:rPr lang="nb-NO" sz="3200" dirty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nb-NO" sz="3200" b="1" dirty="0">
                <a:latin typeface="Arial" pitchFamily="34" charset="0"/>
              </a:rPr>
              <a:t>arealbruk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" y="6400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6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750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28800"/>
            <a:ext cx="7375526" cy="450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3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000" dirty="0"/>
              <a:t>Forelesning nr. 3, 03.05.17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4800" dirty="0"/>
              <a:t>3. Fra </a:t>
            </a:r>
            <a:r>
              <a:rPr lang="nb-NO" sz="4800" dirty="0" err="1"/>
              <a:t>agrobiologi</a:t>
            </a:r>
            <a:r>
              <a:rPr lang="nb-NO" sz="4800" dirty="0"/>
              <a:t> og bioteknologi til </a:t>
            </a:r>
            <a:r>
              <a:rPr lang="nb-NO" sz="4800" dirty="0" err="1"/>
              <a:t>bioøkonomi</a:t>
            </a:r>
            <a:endParaRPr lang="nb-NO" sz="4800" dirty="0"/>
          </a:p>
          <a:p>
            <a:pPr marL="0" indent="0" algn="ctr">
              <a:buNone/>
            </a:pPr>
            <a:endParaRPr lang="nb-NO" sz="4500" dirty="0"/>
          </a:p>
          <a:p>
            <a:pPr marL="0" indent="0" algn="ctr">
              <a:buNone/>
            </a:pPr>
            <a:r>
              <a:rPr lang="nb-NO" sz="3600" dirty="0"/>
              <a:t>Av Johan C. Løken</a:t>
            </a:r>
          </a:p>
          <a:p>
            <a:pPr marL="0" indent="0" algn="ctr">
              <a:buNone/>
            </a:pPr>
            <a:endParaRPr lang="nb-NO" sz="45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3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nb-NO" sz="4000" b="1" dirty="0">
                <a:latin typeface="Arial" pitchFamily="34" charset="0"/>
                <a:cs typeface="Arial" pitchFamily="34" charset="0"/>
              </a:rPr>
              <a:t>Karbondioksid: </a:t>
            </a:r>
            <a:br>
              <a:rPr lang="nb-NO" sz="4000" b="1" dirty="0">
                <a:latin typeface="Arial" pitchFamily="34" charset="0"/>
                <a:cs typeface="Arial" pitchFamily="34" charset="0"/>
              </a:rPr>
            </a:br>
            <a:r>
              <a:rPr lang="nb-NO" sz="4000" b="1" dirty="0">
                <a:latin typeface="Arial" pitchFamily="34" charset="0"/>
                <a:cs typeface="Arial" pitchFamily="34" charset="0"/>
              </a:rPr>
              <a:t>Gift eller livgivende gave?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nb-NO" sz="2800" dirty="0"/>
              <a:t>Alt menneskelig liv og all vår aktivitet bygger på utnyttelsen av karbonet.</a:t>
            </a:r>
          </a:p>
          <a:p>
            <a:pPr lvl="0">
              <a:spcAft>
                <a:spcPts val="600"/>
              </a:spcAft>
            </a:pPr>
            <a:r>
              <a:rPr lang="nb-NO" sz="2800" dirty="0"/>
              <a:t>Visjonen må være en overordnet global forvaltning av karbonkretsløpet. </a:t>
            </a:r>
          </a:p>
          <a:p>
            <a:pPr lvl="0">
              <a:spcAft>
                <a:spcPts val="600"/>
              </a:spcAft>
            </a:pPr>
            <a:r>
              <a:rPr lang="nb-NO" sz="2800" dirty="0"/>
              <a:t>Fokus bør flyttes fra karbonkutt til karbonstyring.</a:t>
            </a:r>
          </a:p>
          <a:p>
            <a:pPr lvl="0"/>
            <a:r>
              <a:rPr lang="nb-NO" sz="2800" dirty="0"/>
              <a:t>Da kan vi få en rask, effektiv og varig løsning på klimakrisen.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56792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33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857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CO</a:t>
            </a:r>
            <a:r>
              <a:rPr lang="nb-NO" b="1" baseline="-25000" dirty="0"/>
              <a:t>2</a:t>
            </a:r>
            <a:r>
              <a:rPr lang="nb-NO" b="1" dirty="0"/>
              <a:t> også et råstoff:</a:t>
            </a:r>
            <a:br>
              <a:rPr lang="nb-NO" b="1" dirty="0"/>
            </a:br>
            <a:r>
              <a:rPr lang="nb-NO" b="1" dirty="0"/>
              <a:t> </a:t>
            </a:r>
            <a:r>
              <a:rPr lang="nb-NO" dirty="0"/>
              <a:t> </a:t>
            </a:r>
            <a:r>
              <a:rPr lang="nb-NO" b="1" dirty="0"/>
              <a:t>– Gjenvinningsstrategien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nb-NO" sz="2800" dirty="0"/>
              <a:t>Helhetlig og global kretsløpsøkonomi                            - et virkelig grønt samfunn!</a:t>
            </a:r>
          </a:p>
          <a:p>
            <a:pPr lvl="0">
              <a:spcAft>
                <a:spcPts val="600"/>
              </a:spcAft>
            </a:pPr>
            <a:r>
              <a:rPr lang="nb-NO" sz="2800" dirty="0"/>
              <a:t>Den globale oppvarmingen er forklart ved at innholdet av karbon i form av CO</a:t>
            </a:r>
            <a:r>
              <a:rPr lang="nb-NO" sz="2800" baseline="-25000" dirty="0"/>
              <a:t>2</a:t>
            </a:r>
            <a:r>
              <a:rPr lang="nb-NO" sz="2800" dirty="0"/>
              <a:t> i atmosfæren øker.</a:t>
            </a:r>
          </a:p>
          <a:p>
            <a:pPr lvl="0">
              <a:spcAft>
                <a:spcPts val="600"/>
              </a:spcAft>
            </a:pPr>
            <a:r>
              <a:rPr lang="nb-NO" sz="2800" dirty="0"/>
              <a:t>Økningen av CO</a:t>
            </a:r>
            <a:r>
              <a:rPr lang="nb-NO" sz="2800" baseline="-25000" dirty="0"/>
              <a:t>2</a:t>
            </a:r>
            <a:r>
              <a:rPr lang="nb-NO" sz="2800" dirty="0"/>
              <a:t> i atmosfæren har sammenheng med at vi tar mer ut av våre lagre av karbon enn vi klarer å føre tilbake.</a:t>
            </a:r>
          </a:p>
          <a:p>
            <a:pPr lvl="0"/>
            <a:r>
              <a:rPr lang="nb-NO" sz="2800" dirty="0"/>
              <a:t>Den årlige økningen av karbonmengden i det atmosfæriske lagret er 0,5 til 1 prosent.</a:t>
            </a: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62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b="1" dirty="0">
                <a:latin typeface="Arial" pitchFamily="34" charset="0"/>
                <a:cs typeface="Arial" pitchFamily="34" charset="0"/>
              </a:rPr>
              <a:t>Fotosyntesen : Vår Herres </a:t>
            </a:r>
            <a:r>
              <a:rPr lang="nb-NO" sz="3200" b="1" dirty="0" err="1">
                <a:latin typeface="Arial" pitchFamily="34" charset="0"/>
                <a:cs typeface="Arial" pitchFamily="34" charset="0"/>
              </a:rPr>
              <a:t>kløktigste</a:t>
            </a:r>
            <a:r>
              <a:rPr lang="nb-NO" sz="3200" b="1" dirty="0">
                <a:latin typeface="Arial" pitchFamily="34" charset="0"/>
                <a:cs typeface="Arial" pitchFamily="34" charset="0"/>
              </a:rPr>
              <a:t> oppfinnelse!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nb-NO" sz="3000" dirty="0"/>
              <a:t>Fotosyntesen gjør energien i sollyset om til en energibærer i form av biologisk materiale – fanger karbonet og frigjør samtidig oksygenet i CO</a:t>
            </a:r>
            <a:r>
              <a:rPr lang="nb-NO" sz="3000" baseline="-25000" dirty="0"/>
              <a:t>2</a:t>
            </a:r>
            <a:r>
              <a:rPr lang="nb-NO" sz="3000" dirty="0"/>
              <a:t>.</a:t>
            </a:r>
          </a:p>
          <a:p>
            <a:pPr lvl="0">
              <a:spcAft>
                <a:spcPts val="600"/>
              </a:spcAft>
            </a:pPr>
            <a:r>
              <a:rPr lang="nb-NO" sz="3000" dirty="0"/>
              <a:t>Fotosyntesen er en helt grunnleggende prosess som gir oss plantemateriale og dermed den eneste form for energi som mennesket selv kan nyttiggjøre seg.</a:t>
            </a:r>
          </a:p>
          <a:p>
            <a:pPr lvl="0"/>
            <a:r>
              <a:rPr lang="nb-NO" sz="3000" dirty="0"/>
              <a:t>Det enestående med treet i forhold til andre planter er at det samtidig er både lager og </a:t>
            </a:r>
            <a:r>
              <a:rPr lang="nb-NO" sz="3000" dirty="0" err="1"/>
              <a:t>produksjons-apparat</a:t>
            </a:r>
            <a:r>
              <a:rPr lang="nb-NO" sz="3000" dirty="0"/>
              <a:t>.</a:t>
            </a:r>
          </a:p>
          <a:p>
            <a:endParaRPr lang="nb-NO" dirty="0"/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484784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03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Skogen – en økologisk drøm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nb-NO" sz="3000" dirty="0"/>
              <a:t>Mange trær sammen gir skog.</a:t>
            </a:r>
          </a:p>
          <a:p>
            <a:pPr>
              <a:spcAft>
                <a:spcPts val="600"/>
              </a:spcAft>
            </a:pPr>
            <a:r>
              <a:rPr lang="nb-NO" sz="3000" dirty="0"/>
              <a:t>Skogen går av seg selv og gir mest når den brukes.</a:t>
            </a:r>
          </a:p>
          <a:p>
            <a:pPr>
              <a:spcAft>
                <a:spcPts val="600"/>
              </a:spcAft>
            </a:pPr>
            <a:r>
              <a:rPr lang="nb-NO" sz="3000" dirty="0"/>
              <a:t>Skogen kan erstatte de fossile ressursene i alle sammenhenger.</a:t>
            </a:r>
          </a:p>
          <a:p>
            <a:pPr lvl="0">
              <a:spcAft>
                <a:spcPts val="600"/>
              </a:spcAft>
            </a:pPr>
            <a:r>
              <a:rPr lang="nb-NO" sz="3000" dirty="0"/>
              <a:t>På alle arealer hvor ”noe” kunne vokse var det opprinnelig skog.</a:t>
            </a:r>
          </a:p>
          <a:p>
            <a:pPr lvl="0"/>
            <a:r>
              <a:rPr lang="nb-NO" sz="3000" dirty="0"/>
              <a:t>Norsk klimapolitikk har et ensidig fokus på skogens lagringsfunksjoner:</a:t>
            </a:r>
          </a:p>
          <a:p>
            <a:pPr lvl="4">
              <a:buFont typeface="Wingdings" pitchFamily="2" charset="2"/>
              <a:buChar char="Ø"/>
            </a:pPr>
            <a:r>
              <a:rPr lang="nb-NO" sz="2200" dirty="0"/>
              <a:t> </a:t>
            </a:r>
            <a:r>
              <a:rPr lang="nb-NO" sz="2800" i="1" dirty="0"/>
              <a:t>Vernet av regnskogen</a:t>
            </a:r>
          </a:p>
          <a:p>
            <a:pPr lvl="4">
              <a:buFont typeface="Wingdings" pitchFamily="2" charset="2"/>
              <a:buChar char="Ø"/>
            </a:pPr>
            <a:r>
              <a:rPr lang="nb-NO" sz="2800" i="1" dirty="0"/>
              <a:t> I Norge : Holtsmarksyndromet</a:t>
            </a:r>
          </a:p>
          <a:p>
            <a:endParaRPr lang="nb-NO" dirty="0"/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53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err="1">
                <a:latin typeface="Arial" pitchFamily="34" charset="0"/>
                <a:cs typeface="Arial" pitchFamily="34" charset="0"/>
              </a:rPr>
              <a:t>Bioøkonomiens</a:t>
            </a:r>
            <a:r>
              <a:rPr lang="nb-NO" sz="3600" b="1" dirty="0">
                <a:latin typeface="Arial" pitchFamily="34" charset="0"/>
                <a:cs typeface="Arial" pitchFamily="34" charset="0"/>
              </a:rPr>
              <a:t> tidsalder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sz="3000" b="1" dirty="0" err="1">
                <a:ea typeface="Calibri"/>
                <a:cs typeface="Times New Roman"/>
              </a:rPr>
              <a:t>Bioøkonomien</a:t>
            </a:r>
            <a:r>
              <a:rPr lang="nb-NO" sz="3000" dirty="0">
                <a:ea typeface="Calibri"/>
                <a:cs typeface="Times New Roman"/>
              </a:rPr>
              <a:t> omskaper vår tradisjonelle konseptualisering av næringsbegrepene.</a:t>
            </a:r>
          </a:p>
          <a:p>
            <a:r>
              <a:rPr lang="nb-NO" sz="3000" b="1" dirty="0" err="1"/>
              <a:t>Bioøkonomien</a:t>
            </a:r>
            <a:r>
              <a:rPr lang="nb-NO" sz="3000" dirty="0"/>
              <a:t> tar i bruk ny kunnskap om genene som i mange sammenhenger er revolusjonerende og har anvendelse på tvers av næringer og sektorer.</a:t>
            </a:r>
            <a:endParaRPr lang="nb-NO" sz="3000" b="1" dirty="0"/>
          </a:p>
          <a:p>
            <a:pPr lvl="0"/>
            <a:r>
              <a:rPr lang="nb-NO" sz="3000" b="1" dirty="0" err="1"/>
              <a:t>Bioøkonomien</a:t>
            </a:r>
            <a:r>
              <a:rPr lang="nb-NO" sz="3000" dirty="0"/>
              <a:t> legger til rette for verdikjeder hvor alle deler av biomassen får en optimal anvendelse og i tillegg gir bidrag til energiforsyningen.</a:t>
            </a:r>
          </a:p>
          <a:p>
            <a:endParaRPr lang="nb-NO" dirty="0"/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92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latin typeface="Arial" pitchFamily="34" charset="0"/>
                <a:cs typeface="Arial" pitchFamily="34" charset="0"/>
              </a:rPr>
              <a:t>Ny visjon for karbonstyring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nb-NO" sz="2800" b="1" dirty="0" err="1"/>
              <a:t>Bioøkonomien</a:t>
            </a:r>
            <a:r>
              <a:rPr lang="nb-NO" sz="2800" dirty="0"/>
              <a:t> gir et samlet og nytt perspektiv på forvaltningen av biosfæren som et virkemiddel i klimapolitikken.</a:t>
            </a:r>
          </a:p>
          <a:p>
            <a:pPr lvl="0"/>
            <a:r>
              <a:rPr lang="nb-NO" sz="2800" b="1" dirty="0" err="1"/>
              <a:t>Bioøkonomien</a:t>
            </a:r>
            <a:r>
              <a:rPr lang="nb-NO" sz="2800" dirty="0"/>
              <a:t> åpner en visjon om et samfunn som ikke påfører seg selv skade ved utnyttelsen av de fossile ressursene.</a:t>
            </a:r>
          </a:p>
          <a:p>
            <a:r>
              <a:rPr lang="nb-NO" sz="2800" b="1" dirty="0" err="1"/>
              <a:t>Bioøkonomien</a:t>
            </a:r>
            <a:r>
              <a:rPr lang="nb-NO" sz="2800" b="1" dirty="0"/>
              <a:t> </a:t>
            </a:r>
            <a:r>
              <a:rPr lang="nb-NO" sz="2800" dirty="0"/>
              <a:t>gjør skogen til en CO</a:t>
            </a:r>
            <a:r>
              <a:rPr lang="nb-NO" sz="2800" baseline="-25000" dirty="0"/>
              <a:t>2</a:t>
            </a:r>
            <a:r>
              <a:rPr lang="nb-NO" sz="2800" dirty="0"/>
              <a:t>-felle. Skogen fanger CO</a:t>
            </a:r>
            <a:r>
              <a:rPr lang="nb-NO" sz="2800" baseline="-25000" dirty="0"/>
              <a:t>2</a:t>
            </a:r>
            <a:r>
              <a:rPr lang="nb-NO" sz="2800" dirty="0"/>
              <a:t>, den lagrer karbon og erstatter de fossile lagerkildene. </a:t>
            </a:r>
            <a:r>
              <a:rPr lang="nb-NO" sz="2800" dirty="0" err="1"/>
              <a:t>Bioøkonomien</a:t>
            </a:r>
            <a:r>
              <a:rPr lang="nb-NO" sz="2800" dirty="0"/>
              <a:t> gjør skogstrategien vesentlig mer lønnsom og bærekraftig i alle disse sammenhengene.</a:t>
            </a:r>
          </a:p>
          <a:p>
            <a:pPr lvl="0"/>
            <a:endParaRPr lang="nb-NO" sz="2800" dirty="0"/>
          </a:p>
          <a:p>
            <a:pPr>
              <a:buNone/>
            </a:pPr>
            <a:endParaRPr lang="nb-NO" dirty="0"/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91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err="1">
                <a:latin typeface="Arial" pitchFamily="34" charset="0"/>
                <a:cs typeface="Arial" pitchFamily="34" charset="0"/>
              </a:rPr>
              <a:t>Bioøkonomien</a:t>
            </a:r>
            <a:r>
              <a:rPr lang="nb-NO" sz="3200" b="1" dirty="0">
                <a:latin typeface="Arial" pitchFamily="34" charset="0"/>
                <a:cs typeface="Arial" pitchFamily="34" charset="0"/>
              </a:rPr>
              <a:t> gir revolusjon i skogen</a:t>
            </a:r>
            <a:endParaRPr lang="nb-N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484784"/>
            <a:ext cx="8229600" cy="489654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nb-NO" dirty="0"/>
              <a:t>Skogen har en overordnet interesse for forståelsen av </a:t>
            </a:r>
            <a:r>
              <a:rPr lang="nb-NO" dirty="0" err="1"/>
              <a:t>bioøkonomiens</a:t>
            </a:r>
            <a:r>
              <a:rPr lang="nb-NO" dirty="0"/>
              <a:t> potensial, fordi den så lettfattelig viser fotosyntesens virkemåte og effektivitet. </a:t>
            </a:r>
          </a:p>
          <a:p>
            <a:pPr>
              <a:spcAft>
                <a:spcPts val="600"/>
              </a:spcAft>
            </a:pPr>
            <a:r>
              <a:rPr lang="nb-NO" dirty="0"/>
              <a:t>Skogen har et særlig fortrinn i evnen til å produsere       store mengder biomasse til en lav kostnad. De tilhørende verdikjedene har også høy effektivitet.</a:t>
            </a:r>
          </a:p>
          <a:p>
            <a:pPr>
              <a:spcAft>
                <a:spcPts val="600"/>
              </a:spcAft>
            </a:pPr>
            <a:r>
              <a:rPr lang="nb-NO" dirty="0"/>
              <a:t>Dette er et viktig fortrinn i lys av </a:t>
            </a:r>
            <a:r>
              <a:rPr lang="nb-NO" dirty="0" err="1"/>
              <a:t>bioøkonomiens</a:t>
            </a:r>
            <a:r>
              <a:rPr lang="nb-NO" dirty="0"/>
              <a:t> muligheter. Den legger til rette for en vesentlig økt produksjon av biomasse, for en økt utnyttelsesgrad og    ikke minst at produktene får en bredere anvendelse. </a:t>
            </a:r>
          </a:p>
          <a:p>
            <a:pPr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err="1">
                <a:solidFill>
                  <a:prstClr val="black"/>
                </a:solidFill>
                <a:latin typeface="Arial" pitchFamily="34" charset="0"/>
              </a:rPr>
              <a:t>Bioøkonomi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 III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b-NO" dirty="0"/>
              <a:t>«</a:t>
            </a:r>
            <a:r>
              <a:rPr lang="nb-NO" dirty="0" err="1"/>
              <a:t>Bioraffinerier</a:t>
            </a:r>
            <a:r>
              <a:rPr lang="nb-NO" dirty="0"/>
              <a:t>» som foredler biomasse til en rekke anvendelser: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/>
              <a:t>Vegetabilske matvarer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 err="1"/>
              <a:t>Fór</a:t>
            </a:r>
            <a:endParaRPr lang="nb-NO" sz="3200" dirty="0"/>
          </a:p>
          <a:p>
            <a:pPr lvl="2">
              <a:buFont typeface="Wingdings" pitchFamily="2" charset="2"/>
              <a:buChar char="ü"/>
            </a:pPr>
            <a:r>
              <a:rPr lang="nb-NO" sz="3200" dirty="0"/>
              <a:t>Råvarer for industri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/>
              <a:t>Råvarer for legemiddelbransjen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/>
              <a:t>Byggevarer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/>
              <a:t>Energi</a:t>
            </a:r>
          </a:p>
          <a:p>
            <a:pPr lvl="2">
              <a:buFont typeface="Wingdings" pitchFamily="2" charset="2"/>
              <a:buChar char="ü"/>
            </a:pPr>
            <a:r>
              <a:rPr lang="nb-NO" sz="3200" dirty="0" err="1"/>
              <a:t>Biokull</a:t>
            </a:r>
            <a:endParaRPr lang="nb-NO" sz="3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37</a:t>
            </a:fld>
            <a:endParaRPr lang="nb-NO"/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itchFamily="34" charset="0"/>
              </a:rPr>
              <a:t>The European </a:t>
            </a:r>
            <a:r>
              <a:rPr lang="nb-NO" sz="3200" b="1" dirty="0" err="1">
                <a:latin typeface="Arial" pitchFamily="34" charset="0"/>
              </a:rPr>
              <a:t>Bioeconomy</a:t>
            </a:r>
            <a:r>
              <a:rPr lang="nb-NO" sz="3200" b="1" dirty="0">
                <a:latin typeface="Arial" pitchFamily="34" charset="0"/>
              </a:rPr>
              <a:t> in 2030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8" y="1556792"/>
            <a:ext cx="676371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63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735763" cy="5227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486400" y="6248400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[IPCC-SRREN, 2011]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228600"/>
            <a:ext cx="718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Driving forces, dimensions, scales…</a:t>
            </a:r>
          </a:p>
        </p:txBody>
      </p:sp>
    </p:spTree>
    <p:extLst>
      <p:ext uri="{BB962C8B-B14F-4D97-AF65-F5344CB8AC3E}">
        <p14:creationId xmlns:p14="http://schemas.microsoft.com/office/powerpoint/2010/main" val="400117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04464"/>
          </a:xfrm>
        </p:spPr>
        <p:txBody>
          <a:bodyPr>
            <a:normAutofit/>
          </a:bodyPr>
          <a:lstStyle/>
          <a:p>
            <a:r>
              <a:rPr lang="nb-NO" sz="3200" dirty="0"/>
              <a:t>Fra Johan C. Løkens foredrag på Lysebu 27. oktober 1983. For rådet for naturvitenskaplig forskning om bioteknologi i et </a:t>
            </a:r>
            <a:r>
              <a:rPr lang="nb-NO" sz="3200" dirty="0" err="1"/>
              <a:t>agrobiologisk</a:t>
            </a:r>
            <a:r>
              <a:rPr lang="nb-NO" sz="3200" dirty="0"/>
              <a:t> perspektiv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831840"/>
            <a:ext cx="8229600" cy="3587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1800" dirty="0"/>
              <a:t>«Det er i dag mulig å gi levende organismer nye egenskaper. Dette kan skje ved at egenskaper ved en organisme overføres til en annen, og ved at det konstrueres organismer som fremtrer som nye. </a:t>
            </a:r>
          </a:p>
          <a:p>
            <a:pPr marL="0" indent="0">
              <a:buNone/>
            </a:pPr>
            <a:r>
              <a:rPr lang="nb-NO" sz="1800" dirty="0"/>
              <a:t>Produksjonslivets anvendelse kan være forskjelligartet og kan prinsipielt deles i tre grupper: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-      Vel kjente biologiske produksjoner kan gjøres mer effektive</a:t>
            </a:r>
          </a:p>
          <a:p>
            <a:pPr>
              <a:buFontTx/>
              <a:buChar char="-"/>
            </a:pPr>
            <a:r>
              <a:rPr lang="nb-NO" sz="1800" dirty="0"/>
              <a:t>Biologiske produksjonsmetoder kan tas i bruk i produksjon som i dag bygger på ikke – biologiske metoder.</a:t>
            </a:r>
          </a:p>
          <a:p>
            <a:pPr>
              <a:buFontTx/>
              <a:buChar char="-"/>
            </a:pPr>
            <a:r>
              <a:rPr lang="nb-NO" sz="1800" dirty="0"/>
              <a:t>Vi settes i stand til å frembringe produkter som i dag ikke er tilgjengelige eller ikke kjente.</a:t>
            </a:r>
          </a:p>
          <a:p>
            <a:pPr>
              <a:buFontTx/>
              <a:buChar char="-"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Rekkevidden av dette kan være betydelig.»</a:t>
            </a:r>
          </a:p>
          <a:p>
            <a:pPr>
              <a:buFontTx/>
              <a:buChar char="-"/>
            </a:pPr>
            <a:endParaRPr lang="nb-NO" sz="13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314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9875"/>
            <a:ext cx="7427913" cy="1143000"/>
          </a:xfrm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nb-NO" sz="4000" dirty="0"/>
              <a:t>   </a:t>
            </a:r>
            <a:r>
              <a:rPr lang="nb-NO" sz="4000" dirty="0">
                <a:solidFill>
                  <a:srgbClr val="FF0000"/>
                </a:solidFill>
              </a:rPr>
              <a:t>Biomassegrunnlaget</a:t>
            </a:r>
            <a:br>
              <a:rPr lang="nb-NO" sz="4000" dirty="0">
                <a:solidFill>
                  <a:srgbClr val="FF0000"/>
                </a:solidFill>
              </a:rPr>
            </a:br>
            <a:r>
              <a:rPr lang="nb-NO" sz="4000" dirty="0">
                <a:solidFill>
                  <a:srgbClr val="FF0000"/>
                </a:solidFill>
              </a:rPr>
              <a:t>   globalt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4316412" cy="4137025"/>
          </a:xfrm>
        </p:spPr>
        <p:txBody>
          <a:bodyPr/>
          <a:lstStyle/>
          <a:p>
            <a:pPr eaLnBrk="1" hangingPunct="1">
              <a:defRPr/>
            </a:pPr>
            <a:r>
              <a:rPr lang="nb-NO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Årlig global biomasse-tilvekst tilsvarer 7 ganger verdens totale energibruk</a:t>
            </a:r>
          </a:p>
          <a:p>
            <a:pPr eaLnBrk="1" hangingPunct="1">
              <a:defRPr/>
            </a:pPr>
            <a:endParaRPr lang="nb-NO" sz="2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nb-NO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 dette utnyttes ca. 2% energi. Dette tilsvarer ca. 14000 TWh, eller ca15 % av verdens energibruk</a:t>
            </a:r>
          </a:p>
        </p:txBody>
      </p:sp>
      <p:pic>
        <p:nvPicPr>
          <p:cNvPr id="10244" name="Picture 4" descr="Image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3288" y="1412875"/>
            <a:ext cx="3970337" cy="4824413"/>
          </a:xfrm>
          <a:noFill/>
        </p:spPr>
      </p:pic>
    </p:spTree>
    <p:extLst>
      <p:ext uri="{BB962C8B-B14F-4D97-AF65-F5344CB8AC3E}">
        <p14:creationId xmlns:p14="http://schemas.microsoft.com/office/powerpoint/2010/main" val="187331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>
                <a:solidFill>
                  <a:srgbClr val="000000"/>
                </a:solidFill>
                <a:latin typeface="Arial" charset="0"/>
                <a:ea typeface="Times" pitchFamily="18" charset="0"/>
                <a:cs typeface="Arial" charset="0"/>
              </a:rPr>
              <a:t> 2050 Bioenergy Potentials 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>
                <a:solidFill>
                  <a:srgbClr val="000000"/>
                </a:solidFill>
                <a:latin typeface="Arial" charset="0"/>
                <a:ea typeface="Times" pitchFamily="18" charset="0"/>
                <a:cs typeface="Arial" charset="0"/>
              </a:rPr>
              <a:t>Deployment Levels</a:t>
            </a:r>
            <a:endParaRPr lang="en-US" altLang="ja-JP" sz="3600">
              <a:solidFill>
                <a:srgbClr val="000000"/>
              </a:solidFill>
              <a:latin typeface="Arial" charset="0"/>
              <a:ea typeface="MS PGothic"/>
              <a:cs typeface="Arial" charset="0"/>
            </a:endParaRPr>
          </a:p>
        </p:txBody>
      </p:sp>
      <p:grpSp>
        <p:nvGrpSpPr>
          <p:cNvPr id="20482" name="Group 162"/>
          <p:cNvGrpSpPr>
            <a:grpSpLocks/>
          </p:cNvGrpSpPr>
          <p:nvPr/>
        </p:nvGrpSpPr>
        <p:grpSpPr bwMode="auto">
          <a:xfrm>
            <a:off x="0" y="1184275"/>
            <a:ext cx="9372600" cy="5673725"/>
            <a:chOff x="0" y="609600"/>
            <a:chExt cx="9372600" cy="5673634"/>
          </a:xfrm>
        </p:grpSpPr>
        <p:sp>
          <p:nvSpPr>
            <p:cNvPr id="64" name="Rectangle 63"/>
            <p:cNvSpPr/>
            <p:nvPr/>
          </p:nvSpPr>
          <p:spPr>
            <a:xfrm>
              <a:off x="6019800" y="2209774"/>
              <a:ext cx="1295400" cy="64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0485" name="Group 147"/>
            <p:cNvGrpSpPr>
              <a:grpSpLocks/>
            </p:cNvGrpSpPr>
            <p:nvPr/>
          </p:nvGrpSpPr>
          <p:grpSpPr bwMode="auto">
            <a:xfrm>
              <a:off x="0" y="644434"/>
              <a:ext cx="9372600" cy="5638800"/>
              <a:chOff x="228601" y="1828800"/>
              <a:chExt cx="9143999" cy="4346165"/>
            </a:xfrm>
          </p:grpSpPr>
          <p:pic>
            <p:nvPicPr>
              <p:cNvPr id="20491" name="Picture 1" descr="Fig2_8_2.png"/>
              <p:cNvPicPr>
                <a:picLocks noChangeAspect="1" noChangeArrowheads="1"/>
              </p:cNvPicPr>
              <p:nvPr/>
            </p:nvPicPr>
            <p:blipFill>
              <a:blip r:embed="rId3"/>
              <a:srcRect t="21867"/>
              <a:stretch>
                <a:fillRect/>
              </a:stretch>
            </p:blipFill>
            <p:spPr bwMode="auto">
              <a:xfrm>
                <a:off x="533400" y="1828800"/>
                <a:ext cx="6934200" cy="4346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870820" y="1984262"/>
                <a:ext cx="1065561" cy="456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46357" y="3671555"/>
                <a:ext cx="1448110" cy="456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2008 Global Energy Total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37613" y="3682568"/>
                <a:ext cx="1751670" cy="1295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br>
                  <a:rPr lang="en-US" sz="1400" b="1" dirty="0">
                    <a:solidFill>
                      <a:srgbClr val="000000"/>
                    </a:solidFill>
                  </a:rPr>
                </a:br>
                <a:r>
                  <a:rPr lang="en-US" sz="1400" b="1" dirty="0">
                    <a:solidFill>
                      <a:srgbClr val="000000"/>
                    </a:solidFill>
                  </a:rPr>
                  <a:t>Chapter 2 </a:t>
                </a:r>
                <a:br>
                  <a:rPr lang="en-US" sz="1400" b="1" dirty="0">
                    <a:solidFill>
                      <a:srgbClr val="000000"/>
                    </a:solidFill>
                  </a:rPr>
                </a:br>
                <a:r>
                  <a:rPr lang="en-US" sz="1400" b="1" dirty="0">
                    <a:solidFill>
                      <a:srgbClr val="000000"/>
                    </a:solidFill>
                  </a:rPr>
                  <a:t>Possible</a:t>
                </a:r>
                <a:br>
                  <a:rPr lang="en-US" sz="1400" b="1" dirty="0">
                    <a:solidFill>
                      <a:srgbClr val="000000"/>
                    </a:solidFill>
                  </a:rPr>
                </a:br>
                <a:r>
                  <a:rPr lang="en-US" sz="1400" b="1" dirty="0">
                    <a:solidFill>
                      <a:srgbClr val="000000"/>
                    </a:solidFill>
                  </a:rPr>
                  <a:t>Deployment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Levels</a:t>
                </a:r>
                <a:br>
                  <a:rPr lang="en-US" sz="1400" b="1" dirty="0">
                    <a:solidFill>
                      <a:srgbClr val="000000"/>
                    </a:solidFill>
                  </a:rPr>
                </a:b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TextBox 7"/>
              <p:cNvSpPr txBox="1">
                <a:spLocks noChangeArrowheads="1"/>
              </p:cNvSpPr>
              <p:nvPr/>
            </p:nvSpPr>
            <p:spPr bwMode="auto">
              <a:xfrm>
                <a:off x="6027235" y="4786199"/>
                <a:ext cx="1115121" cy="398888"/>
              </a:xfrm>
              <a:prstGeom prst="rect">
                <a:avLst/>
              </a:prstGeom>
              <a:solidFill>
                <a:srgbClr val="746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Calibri" pitchFamily="34" charset="0"/>
                  </a:rPr>
                  <a:t>2011  IPCC</a:t>
                </a:r>
                <a:br>
                  <a:rPr lang="en-US" sz="1400" b="1">
                    <a:solidFill>
                      <a:srgbClr val="FFFFFF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FFFFFF"/>
                    </a:solidFill>
                    <a:latin typeface="Calibri" pitchFamily="34" charset="0"/>
                  </a:rPr>
                  <a:t>Review*</a:t>
                </a:r>
              </a:p>
            </p:txBody>
          </p:sp>
          <p:sp>
            <p:nvSpPr>
              <p:cNvPr id="20496" name="TextBox 9"/>
              <p:cNvSpPr txBox="1">
                <a:spLocks noChangeArrowheads="1"/>
              </p:cNvSpPr>
              <p:nvPr/>
            </p:nvSpPr>
            <p:spPr bwMode="auto">
              <a:xfrm>
                <a:off x="4089710" y="4398323"/>
                <a:ext cx="532781" cy="775752"/>
              </a:xfrm>
              <a:prstGeom prst="rect">
                <a:avLst/>
              </a:prstGeom>
              <a:solidFill>
                <a:srgbClr val="BED1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Land Use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3  </a:t>
                </a:r>
                <a:b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and 5</a:t>
                </a:r>
                <a:b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million km</a:t>
                </a:r>
              </a:p>
            </p:txBody>
          </p:sp>
          <p:sp>
            <p:nvSpPr>
              <p:cNvPr id="20497" name="TextBox 10"/>
              <p:cNvSpPr txBox="1">
                <a:spLocks noChangeArrowheads="1"/>
              </p:cNvSpPr>
              <p:nvPr/>
            </p:nvSpPr>
            <p:spPr bwMode="auto">
              <a:xfrm>
                <a:off x="4328223" y="4961171"/>
                <a:ext cx="179658" cy="1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4516638" y="4834646"/>
                <a:ext cx="135815" cy="1564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391722" y="4684665"/>
                <a:ext cx="230769" cy="538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208954" y="5736929"/>
                <a:ext cx="12947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01" name="TextBox 18"/>
              <p:cNvSpPr txBox="1">
                <a:spLocks noChangeArrowheads="1"/>
              </p:cNvSpPr>
              <p:nvPr/>
            </p:nvSpPr>
            <p:spPr bwMode="auto">
              <a:xfrm>
                <a:off x="7224442" y="3234696"/>
                <a:ext cx="1245219" cy="1195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Chapter 10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Modelled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Deployment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Levels for CO2 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Concentration 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Targets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71589" y="2355001"/>
                <a:ext cx="1486829" cy="890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  <a:t>Past Literature</a:t>
                </a:r>
              </a:p>
              <a:p>
                <a:pPr algn="ctr">
                  <a:defRPr/>
                </a:pPr>
                <a: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  <a:t>Range of</a:t>
                </a:r>
                <a:b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</a:br>
                <a: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  <a:t>Technical</a:t>
                </a:r>
                <a:b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</a:br>
                <a: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  <a:t>Potentials</a:t>
                </a:r>
              </a:p>
              <a:p>
                <a:pPr algn="ctr">
                  <a:defRPr/>
                </a:pPr>
                <a:r>
                  <a:rPr lang="en-US" sz="1400" i="1" dirty="0">
                    <a:solidFill>
                      <a:srgbClr val="000000">
                        <a:lumMod val="75000"/>
                      </a:srgbClr>
                    </a:solidFill>
                  </a:rPr>
                  <a:t>0-1500 EJ</a:t>
                </a:r>
              </a:p>
            </p:txBody>
          </p:sp>
          <p:sp>
            <p:nvSpPr>
              <p:cNvPr id="20503" name="TextBox 27"/>
              <p:cNvSpPr txBox="1">
                <a:spLocks noChangeArrowheads="1"/>
              </p:cNvSpPr>
              <p:nvPr/>
            </p:nvSpPr>
            <p:spPr bwMode="auto">
              <a:xfrm rot="-5400000">
                <a:off x="-937233" y="3814434"/>
                <a:ext cx="2689435" cy="357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Calibri" pitchFamily="34" charset="0"/>
                  </a:rPr>
                  <a:t>Global Primary Energy Supply, EJ/y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76711" y="3355876"/>
                <a:ext cx="608670" cy="1517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46357" y="5128819"/>
                <a:ext cx="1753219" cy="4576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2008 Global 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Biomass Energy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53576" y="2682916"/>
                <a:ext cx="664427" cy="8907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2050 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Global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Energy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AR4, 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2007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95601" y="4999121"/>
                <a:ext cx="1143000" cy="5628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2050 Global  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Biomass AR4,</a:t>
                </a:r>
                <a:br>
                  <a:rPr lang="en-US" sz="1400" dirty="0">
                    <a:solidFill>
                      <a:srgbClr val="000000"/>
                    </a:solidFill>
                  </a:rPr>
                </a:br>
                <a:r>
                  <a:rPr lang="en-US" sz="1400" dirty="0">
                    <a:solidFill>
                      <a:srgbClr val="000000"/>
                    </a:solidFill>
                  </a:rPr>
                  <a:t>2007</a:t>
                </a:r>
              </a:p>
            </p:txBody>
          </p:sp>
          <p:sp>
            <p:nvSpPr>
              <p:cNvPr id="20508" name="TextBox 36"/>
              <p:cNvSpPr txBox="1">
                <a:spLocks noChangeArrowheads="1"/>
              </p:cNvSpPr>
              <p:nvPr/>
            </p:nvSpPr>
            <p:spPr bwMode="auto">
              <a:xfrm>
                <a:off x="7891966" y="4348156"/>
                <a:ext cx="669073" cy="305896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latin typeface="Calibri" pitchFamily="34" charset="0"/>
                  </a:rPr>
                  <a:t>&lt;440 </a:t>
                </a:r>
                <a:br>
                  <a:rPr lang="en-US" sz="10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000" b="1">
                    <a:solidFill>
                      <a:srgbClr val="000000"/>
                    </a:solidFill>
                    <a:latin typeface="Calibri" pitchFamily="34" charset="0"/>
                  </a:rPr>
                  <a:t>ppm</a:t>
                </a:r>
                <a:endParaRPr lang="en-US" sz="1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0509" name="TextBox 37"/>
              <p:cNvSpPr txBox="1">
                <a:spLocks noChangeArrowheads="1"/>
              </p:cNvSpPr>
              <p:nvPr/>
            </p:nvSpPr>
            <p:spPr bwMode="auto">
              <a:xfrm>
                <a:off x="7323564" y="4335921"/>
                <a:ext cx="534329" cy="386652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alibri" pitchFamily="34" charset="0"/>
                  </a:rPr>
                  <a:t>440-600 </a:t>
                </a:r>
                <a:br>
                  <a:rPr lang="en-US" sz="9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900" b="1">
                    <a:solidFill>
                      <a:srgbClr val="000000"/>
                    </a:solidFill>
                    <a:latin typeface="Calibri" pitchFamily="34" charset="0"/>
                  </a:rPr>
                  <a:t>ppm</a:t>
                </a:r>
              </a:p>
            </p:txBody>
          </p:sp>
          <p:sp>
            <p:nvSpPr>
              <p:cNvPr id="20510" name="TextBox 38"/>
              <p:cNvSpPr txBox="1">
                <a:spLocks noChangeArrowheads="1"/>
              </p:cNvSpPr>
              <p:nvPr/>
            </p:nvSpPr>
            <p:spPr bwMode="auto">
              <a:xfrm>
                <a:off x="6750515" y="3736365"/>
                <a:ext cx="2286000" cy="234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371601" y="5870298"/>
                <a:ext cx="610219" cy="2288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TextBox 47"/>
              <p:cNvSpPr txBox="1">
                <a:spLocks noChangeArrowheads="1"/>
              </p:cNvSpPr>
              <p:nvPr/>
            </p:nvSpPr>
            <p:spPr bwMode="auto">
              <a:xfrm>
                <a:off x="2993174" y="4572072"/>
                <a:ext cx="844085" cy="398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</a:rPr>
                  <a:t>Technical</a:t>
                </a:r>
                <a:br>
                  <a:rPr lang="en-US" sz="14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</a:rPr>
                  <a:t>Potential</a:t>
                </a:r>
              </a:p>
            </p:txBody>
          </p:sp>
          <p:sp>
            <p:nvSpPr>
              <p:cNvPr id="20513" name="TextBox 51"/>
              <p:cNvSpPr txBox="1">
                <a:spLocks noChangeArrowheads="1"/>
              </p:cNvSpPr>
              <p:nvPr/>
            </p:nvSpPr>
            <p:spPr bwMode="auto">
              <a:xfrm>
                <a:off x="2133601" y="5794431"/>
                <a:ext cx="6401109" cy="2826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2050 Projections</a:t>
                </a:r>
              </a:p>
            </p:txBody>
          </p:sp>
          <p:sp>
            <p:nvSpPr>
              <p:cNvPr id="20514" name="TextBox 62"/>
              <p:cNvSpPr txBox="1">
                <a:spLocks noChangeArrowheads="1"/>
              </p:cNvSpPr>
              <p:nvPr/>
            </p:nvSpPr>
            <p:spPr bwMode="auto">
              <a:xfrm>
                <a:off x="8153710" y="5513007"/>
                <a:ext cx="574597" cy="1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Minimum</a:t>
                </a: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6039625" y="4761750"/>
                <a:ext cx="11430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019491" y="5412686"/>
                <a:ext cx="114300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7" name="TextBox 97"/>
              <p:cNvSpPr txBox="1">
                <a:spLocks noChangeArrowheads="1"/>
              </p:cNvSpPr>
              <p:nvPr/>
            </p:nvSpPr>
            <p:spPr bwMode="auto">
              <a:xfrm>
                <a:off x="8257478" y="5117790"/>
                <a:ext cx="521939" cy="176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000000"/>
                    </a:solidFill>
                    <a:latin typeface="Calibri" pitchFamily="34" charset="0"/>
                  </a:rPr>
                  <a:t>median</a:t>
                </a:r>
              </a:p>
            </p:txBody>
          </p:sp>
          <p:sp>
            <p:nvSpPr>
              <p:cNvPr id="99" name="Right Brace 98"/>
              <p:cNvSpPr/>
              <p:nvPr/>
            </p:nvSpPr>
            <p:spPr>
              <a:xfrm>
                <a:off x="9296710" y="5412686"/>
                <a:ext cx="75890" cy="152945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9" name="TextBox 99"/>
              <p:cNvSpPr txBox="1">
                <a:spLocks noChangeArrowheads="1"/>
              </p:cNvSpPr>
              <p:nvPr/>
            </p:nvSpPr>
            <p:spPr bwMode="auto">
              <a:xfrm>
                <a:off x="8257478" y="5034586"/>
                <a:ext cx="331439" cy="1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75</a:t>
                </a:r>
                <a:r>
                  <a:rPr lang="en-US" sz="800" baseline="30000">
                    <a:solidFill>
                      <a:srgbClr val="000000"/>
                    </a:solidFill>
                    <a:latin typeface="Calibri" pitchFamily="34" charset="0"/>
                  </a:rPr>
                  <a:t>th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0520" name="TextBox 101"/>
              <p:cNvSpPr txBox="1">
                <a:spLocks noChangeArrowheads="1"/>
              </p:cNvSpPr>
              <p:nvPr/>
            </p:nvSpPr>
            <p:spPr bwMode="auto">
              <a:xfrm>
                <a:off x="8229600" y="4650381"/>
                <a:ext cx="822402" cy="1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Maximum</a:t>
                </a:r>
              </a:p>
            </p:txBody>
          </p:sp>
          <p:sp>
            <p:nvSpPr>
              <p:cNvPr id="20521" name="TextBox 108"/>
              <p:cNvSpPr txBox="1">
                <a:spLocks noChangeArrowheads="1"/>
              </p:cNvSpPr>
              <p:nvPr/>
            </p:nvSpPr>
            <p:spPr bwMode="auto">
              <a:xfrm>
                <a:off x="5706637" y="5312339"/>
                <a:ext cx="370158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100</a:t>
                </a:r>
              </a:p>
            </p:txBody>
          </p:sp>
          <p:sp>
            <p:nvSpPr>
              <p:cNvPr id="20522" name="TextBox 109"/>
              <p:cNvSpPr txBox="1">
                <a:spLocks noChangeArrowheads="1"/>
              </p:cNvSpPr>
              <p:nvPr/>
            </p:nvSpPr>
            <p:spPr bwMode="auto">
              <a:xfrm>
                <a:off x="5706637" y="4672406"/>
                <a:ext cx="370158" cy="188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300</a:t>
                </a:r>
              </a:p>
            </p:txBody>
          </p:sp>
          <p:sp>
            <p:nvSpPr>
              <p:cNvPr id="20523" name="TextBox 112"/>
              <p:cNvSpPr txBox="1">
                <a:spLocks noChangeArrowheads="1"/>
              </p:cNvSpPr>
              <p:nvPr/>
            </p:nvSpPr>
            <p:spPr bwMode="auto">
              <a:xfrm>
                <a:off x="7243027" y="5133696"/>
                <a:ext cx="370159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150</a:t>
                </a:r>
              </a:p>
            </p:txBody>
          </p:sp>
          <p:sp>
            <p:nvSpPr>
              <p:cNvPr id="20524" name="TextBox 113"/>
              <p:cNvSpPr txBox="1">
                <a:spLocks noChangeArrowheads="1"/>
              </p:cNvSpPr>
              <p:nvPr/>
            </p:nvSpPr>
            <p:spPr bwMode="auto">
              <a:xfrm flipH="1">
                <a:off x="7778905" y="5016232"/>
                <a:ext cx="1141451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190</a:t>
                </a:r>
              </a:p>
            </p:txBody>
          </p:sp>
          <p:sp>
            <p:nvSpPr>
              <p:cNvPr id="20525" name="TextBox 114"/>
              <p:cNvSpPr txBox="1">
                <a:spLocks noChangeArrowheads="1"/>
              </p:cNvSpPr>
              <p:nvPr/>
            </p:nvSpPr>
            <p:spPr bwMode="auto">
              <a:xfrm>
                <a:off x="7314271" y="5373518"/>
                <a:ext cx="306658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0526" name="TextBox 115"/>
              <p:cNvSpPr txBox="1">
                <a:spLocks noChangeArrowheads="1"/>
              </p:cNvSpPr>
              <p:nvPr/>
            </p:nvSpPr>
            <p:spPr bwMode="auto">
              <a:xfrm>
                <a:off x="7428881" y="4740926"/>
                <a:ext cx="370158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265</a:t>
                </a:r>
              </a:p>
            </p:txBody>
          </p:sp>
          <p:sp>
            <p:nvSpPr>
              <p:cNvPr id="20527" name="TextBox 116"/>
              <p:cNvSpPr txBox="1">
                <a:spLocks noChangeArrowheads="1"/>
              </p:cNvSpPr>
              <p:nvPr/>
            </p:nvSpPr>
            <p:spPr bwMode="auto">
              <a:xfrm>
                <a:off x="7943076" y="4625910"/>
                <a:ext cx="370158" cy="188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300</a:t>
                </a:r>
              </a:p>
            </p:txBody>
          </p:sp>
          <p:sp>
            <p:nvSpPr>
              <p:cNvPr id="20528" name="TextBox 4"/>
              <p:cNvSpPr txBox="1">
                <a:spLocks noChangeArrowheads="1"/>
              </p:cNvSpPr>
              <p:nvPr/>
            </p:nvSpPr>
            <p:spPr bwMode="auto">
              <a:xfrm>
                <a:off x="4304991" y="3397433"/>
                <a:ext cx="1756317" cy="7268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Technical Potential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Based on 2008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Model and Literature</a:t>
                </a:r>
                <a:b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b="1">
                    <a:solidFill>
                      <a:srgbClr val="000000"/>
                    </a:solidFill>
                    <a:latin typeface="Calibri" pitchFamily="34" charset="0"/>
                  </a:rPr>
                  <a:t>Assessment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49686" y="5241387"/>
                <a:ext cx="151780" cy="22880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rot="10800000" flipH="1">
                <a:off x="7540393" y="5345389"/>
                <a:ext cx="1533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489283" y="4895118"/>
                <a:ext cx="229219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509418" y="5650057"/>
                <a:ext cx="229219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8085564" y="5108018"/>
                <a:ext cx="153329" cy="30466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4" name="TextBox 85"/>
              <p:cNvSpPr txBox="1">
                <a:spLocks noChangeArrowheads="1"/>
              </p:cNvSpPr>
              <p:nvPr/>
            </p:nvSpPr>
            <p:spPr bwMode="auto">
              <a:xfrm>
                <a:off x="7771161" y="5320904"/>
                <a:ext cx="370159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118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8082466" y="5212021"/>
                <a:ext cx="181207" cy="1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025161" y="4775209"/>
                <a:ext cx="227671" cy="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8000381" y="5641492"/>
                <a:ext cx="229219" cy="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38" name="TextBox 132"/>
              <p:cNvSpPr txBox="1">
                <a:spLocks noChangeArrowheads="1"/>
              </p:cNvSpPr>
              <p:nvPr/>
            </p:nvSpPr>
            <p:spPr bwMode="auto">
              <a:xfrm>
                <a:off x="7473795" y="5499547"/>
                <a:ext cx="306659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20539" name="TextBox 133"/>
              <p:cNvSpPr txBox="1">
                <a:spLocks noChangeArrowheads="1"/>
              </p:cNvSpPr>
              <p:nvPr/>
            </p:nvSpPr>
            <p:spPr bwMode="auto">
              <a:xfrm>
                <a:off x="7981795" y="5488535"/>
                <a:ext cx="306659" cy="1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000000"/>
                    </a:solidFill>
                    <a:latin typeface="Calibri" pitchFamily="34" charset="0"/>
                  </a:rPr>
                  <a:t>25</a:t>
                </a: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8257478" y="5208350"/>
                <a:ext cx="77439" cy="1224"/>
              </a:xfrm>
              <a:prstGeom prst="straightConnector1">
                <a:avLst/>
              </a:prstGeom>
              <a:ln w="63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41" name="TextBox 138"/>
              <p:cNvSpPr txBox="1">
                <a:spLocks noChangeArrowheads="1"/>
              </p:cNvSpPr>
              <p:nvPr/>
            </p:nvSpPr>
            <p:spPr bwMode="auto">
              <a:xfrm>
                <a:off x="8257478" y="5336811"/>
                <a:ext cx="331439" cy="1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25</a:t>
                </a:r>
                <a:r>
                  <a:rPr lang="en-US" sz="800" baseline="30000">
                    <a:solidFill>
                      <a:srgbClr val="000000"/>
                    </a:solidFill>
                    <a:latin typeface="Calibri" pitchFamily="34" charset="0"/>
                  </a:rPr>
                  <a:t>th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40" name="Straight Arrow Connector 139"/>
              <p:cNvCxnSpPr>
                <a:endCxn id="20541" idx="1"/>
              </p:cNvCxnSpPr>
              <p:nvPr/>
            </p:nvCxnSpPr>
            <p:spPr>
              <a:xfrm rot="10800000" flipV="1">
                <a:off x="8257478" y="5415133"/>
                <a:ext cx="23232" cy="4894"/>
              </a:xfrm>
              <a:prstGeom prst="straightConnector1">
                <a:avLst/>
              </a:prstGeom>
              <a:ln w="31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endCxn id="20519" idx="1"/>
              </p:cNvCxnSpPr>
              <p:nvPr/>
            </p:nvCxnSpPr>
            <p:spPr>
              <a:xfrm rot="10800000" flipV="1">
                <a:off x="8257478" y="5115359"/>
                <a:ext cx="20135" cy="2447"/>
              </a:xfrm>
              <a:prstGeom prst="straightConnector1">
                <a:avLst/>
              </a:prstGeom>
              <a:ln w="31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726284" y="3812877"/>
                <a:ext cx="3808951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Rectangle 148"/>
            <p:cNvSpPr/>
            <p:nvPr/>
          </p:nvSpPr>
          <p:spPr>
            <a:xfrm>
              <a:off x="5943600" y="1295389"/>
              <a:ext cx="1219200" cy="64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87" name="TextBox 149"/>
            <p:cNvSpPr txBox="1">
              <a:spLocks noChangeArrowheads="1"/>
            </p:cNvSpPr>
            <p:nvPr/>
          </p:nvSpPr>
          <p:spPr bwMode="auto">
            <a:xfrm>
              <a:off x="8124825" y="4621148"/>
              <a:ext cx="755650" cy="42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Percentile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488" name="TextBox 153"/>
            <p:cNvSpPr txBox="1">
              <a:spLocks noChangeArrowheads="1"/>
            </p:cNvSpPr>
            <p:nvPr/>
          </p:nvSpPr>
          <p:spPr bwMode="auto">
            <a:xfrm>
              <a:off x="852488" y="3830586"/>
              <a:ext cx="1576387" cy="8858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  <a:t>2000 Total Biomass </a:t>
              </a:r>
              <a:b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</a:br>
              <a: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  <a:t>Harvest for </a:t>
              </a:r>
              <a:b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</a:br>
              <a: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  <a:t>Food/Fodder/Fiber</a:t>
              </a:r>
              <a:b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</a:br>
              <a:r>
                <a:rPr lang="en-US" sz="1300" b="1">
                  <a:solidFill>
                    <a:srgbClr val="996633"/>
                  </a:solidFill>
                  <a:latin typeface="Calibri" pitchFamily="34" charset="0"/>
                </a:rPr>
                <a:t>as  Energy Content   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943600" y="4952930"/>
              <a:ext cx="1143000" cy="304795"/>
            </a:xfrm>
            <a:prstGeom prst="rect">
              <a:avLst/>
            </a:prstGeom>
            <a:solidFill>
              <a:srgbClr val="7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09600" y="609600"/>
              <a:ext cx="1981200" cy="685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3" name="Text Box 66"/>
          <p:cNvSpPr txBox="1">
            <a:spLocks noChangeArrowheads="1"/>
          </p:cNvSpPr>
          <p:nvPr/>
        </p:nvSpPr>
        <p:spPr bwMode="auto">
          <a:xfrm>
            <a:off x="6111875" y="6400800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[IPCC-SRREN, 2011]</a:t>
            </a:r>
          </a:p>
        </p:txBody>
      </p:sp>
    </p:spTree>
    <p:extLst>
      <p:ext uri="{BB962C8B-B14F-4D97-AF65-F5344CB8AC3E}">
        <p14:creationId xmlns:p14="http://schemas.microsoft.com/office/powerpoint/2010/main" val="268965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3696" y="188640"/>
            <a:ext cx="8229600" cy="1143000"/>
          </a:xfrm>
        </p:spPr>
        <p:txBody>
          <a:bodyPr/>
          <a:lstStyle/>
          <a:p>
            <a:r>
              <a:rPr lang="nb-NO" sz="3200" b="1" dirty="0" err="1">
                <a:solidFill>
                  <a:prstClr val="black"/>
                </a:solidFill>
                <a:latin typeface="Arial" pitchFamily="34" charset="0"/>
              </a:rPr>
              <a:t>Bioøkonomi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: Ny landbruks- og energipolitikk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1805930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Dette perspektivet innebærer: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All biologisk basert primærproduksjon blir forstått som </a:t>
            </a:r>
            <a:r>
              <a:rPr lang="nb-NO" u="sng" dirty="0"/>
              <a:t>én</a:t>
            </a:r>
            <a:r>
              <a:rPr lang="nb-NO" dirty="0"/>
              <a:t> næring (fotosyntesenæringene).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Dette «nye» landbruket blir integrert i klimapolitikken.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…og energipolitikken.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0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err="1">
                <a:latin typeface="Arial" pitchFamily="34" charset="0"/>
                <a:cs typeface="Arial" pitchFamily="34" charset="0"/>
              </a:rPr>
              <a:t>Bioøkonomien:Tre</a:t>
            </a:r>
            <a:r>
              <a:rPr lang="nb-NO" sz="3600" b="1" dirty="0">
                <a:latin typeface="Arial" pitchFamily="34" charset="0"/>
                <a:cs typeface="Arial" pitchFamily="34" charset="0"/>
              </a:rPr>
              <a:t> store utfordringer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 tre store utfordringene for Norge: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•</a:t>
            </a:r>
            <a:r>
              <a:rPr lang="nb-NO" dirty="0"/>
              <a:t>	Tilpasninger og muligheter i forhold til våre 	</a:t>
            </a:r>
            <a:r>
              <a:rPr lang="nb-NO" dirty="0" err="1"/>
              <a:t>bionæringer</a:t>
            </a: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•</a:t>
            </a:r>
            <a:r>
              <a:rPr lang="nb-NO" dirty="0"/>
              <a:t>	Bioøkonomien som investeringsunivers for 	vårt finansielle overskudd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•</a:t>
            </a:r>
            <a:r>
              <a:rPr lang="nb-NO" dirty="0"/>
              <a:t>	Bioøkonomien som trussel for vår 	oljeøkonomi</a:t>
            </a:r>
          </a:p>
          <a:p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" y="1340768"/>
            <a:ext cx="82359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35" y="5877272"/>
            <a:ext cx="12319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http://www.naturaledgeproject.net/images/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56388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2057400" y="4572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Utviklingens bølger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6019800" y="1905000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dirty="0">
                <a:solidFill>
                  <a:srgbClr val="009900"/>
                </a:solidFill>
              </a:rPr>
              <a:t>Den 6. bølgen er grønn!</a:t>
            </a:r>
          </a:p>
        </p:txBody>
      </p:sp>
    </p:spTree>
    <p:extLst>
      <p:ext uri="{BB962C8B-B14F-4D97-AF65-F5344CB8AC3E}">
        <p14:creationId xmlns:p14="http://schemas.microsoft.com/office/powerpoint/2010/main" val="286242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re.SKOG\AppData\Local\Microsoft\Windows\Temporary Internet Files\Content.Outlook\PZ118PEP\Fra Sorte Til Grønne for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4742"/>
            <a:ext cx="3123510" cy="444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222083"/>
            <a:ext cx="925116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3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456"/>
          </a:xfrm>
        </p:spPr>
        <p:txBody>
          <a:bodyPr>
            <a:normAutofit/>
          </a:bodyPr>
          <a:lstStyle/>
          <a:p>
            <a:r>
              <a:rPr lang="nb-NO" sz="2800" dirty="0"/>
              <a:t>(fra foredrag 27. oktober 1983, fortsettelse)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21094"/>
            <a:ext cx="8229600" cy="5617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« I tillegg til et forbedret forhold mellom innsats og utbytte av den typen vi lenge har vært fortrolig med i produksjonslivet, og som f.eks. tradisjonell avl har gitt i landbruket, vil jeg noe mer konkret peke på: </a:t>
            </a:r>
          </a:p>
          <a:p>
            <a:pPr marL="0" indent="0">
              <a:buNone/>
            </a:pPr>
            <a:endParaRPr lang="nb-NO" sz="1800" dirty="0"/>
          </a:p>
          <a:p>
            <a:pPr>
              <a:buFontTx/>
              <a:buChar char="-"/>
            </a:pPr>
            <a:r>
              <a:rPr lang="nb-NO" sz="1800" dirty="0"/>
              <a:t>Nye muligheter i beherskelsen av skadedyr og plantesykdommer.</a:t>
            </a:r>
          </a:p>
          <a:p>
            <a:pPr>
              <a:buFontTx/>
              <a:buChar char="-"/>
            </a:pPr>
            <a:r>
              <a:rPr lang="nb-NO" sz="1800" dirty="0"/>
              <a:t>Klimatiske begrensninger i valg av sorter og lignende kan omgås.</a:t>
            </a:r>
          </a:p>
          <a:p>
            <a:pPr>
              <a:buFontTx/>
              <a:buChar char="-"/>
            </a:pPr>
            <a:r>
              <a:rPr lang="nb-NO" sz="1800" dirty="0"/>
              <a:t>Bruk av kunstgjødsel kan erstattes av radikalt nye former for opptak av næringsemner fra jord og luft.</a:t>
            </a:r>
          </a:p>
          <a:p>
            <a:pPr>
              <a:buFontTx/>
              <a:buChar char="-"/>
            </a:pPr>
            <a:r>
              <a:rPr lang="nb-NO" sz="1800" dirty="0"/>
              <a:t>Lavverdig eller problemskapende biologisk materiale kan gjøres om til mer høyverdig. </a:t>
            </a:r>
          </a:p>
          <a:p>
            <a:pPr>
              <a:buFontTx/>
              <a:buChar char="-"/>
            </a:pPr>
            <a:r>
              <a:rPr lang="nb-NO" sz="1800" dirty="0"/>
              <a:t>Selve primærproduksjonen, lagringen og foredlingen kan integreres på nye måter.</a:t>
            </a:r>
          </a:p>
          <a:p>
            <a:pPr>
              <a:buFontTx/>
              <a:buChar char="-"/>
            </a:pPr>
            <a:r>
              <a:rPr lang="nb-NO" sz="1800" dirty="0"/>
              <a:t>Kvalitet og ernæringsverdi kan forbedres. </a:t>
            </a:r>
          </a:p>
          <a:p>
            <a:pPr>
              <a:buFontTx/>
              <a:buChar char="-"/>
            </a:pPr>
            <a:r>
              <a:rPr lang="nb-NO" sz="1800" dirty="0"/>
              <a:t>Forurensningsproblemer kan håndteres på radikalt nye måter</a:t>
            </a:r>
          </a:p>
          <a:p>
            <a:pPr>
              <a:buFontTx/>
              <a:buChar char="-"/>
            </a:pPr>
            <a:r>
              <a:rPr lang="nb-NO" sz="1800" dirty="0"/>
              <a:t>De teknisk/ kjemiske metodene som brukes i treforedling vil kunne erstattes av biologiske.</a:t>
            </a:r>
          </a:p>
          <a:p>
            <a:pPr>
              <a:buFontTx/>
              <a:buChar char="-"/>
            </a:pPr>
            <a:r>
              <a:rPr lang="nb-NO" sz="1800" dirty="0"/>
              <a:t>Dette har allerede skjedd i legemiddelindustrien, som i økende grad kan kopiere de metodene naturen selv bruker i sine regulerings- og helbredelsesmetoder. </a:t>
            </a:r>
          </a:p>
          <a:p>
            <a:pPr>
              <a:buFontTx/>
              <a:buChar char="-"/>
            </a:pPr>
            <a:r>
              <a:rPr lang="nb-NO" sz="1800" dirty="0"/>
              <a:t>Vi kan også få nye former for krysninger av næringer, </a:t>
            </a:r>
            <a:r>
              <a:rPr lang="nb-NO" sz="1800" dirty="0" err="1"/>
              <a:t>feks</a:t>
            </a:r>
            <a:r>
              <a:rPr lang="nb-NO" sz="1800" dirty="0"/>
              <a:t>. «</a:t>
            </a:r>
            <a:r>
              <a:rPr lang="nb-NO" sz="1800" dirty="0" err="1"/>
              <a:t>agro-petro</a:t>
            </a:r>
            <a:r>
              <a:rPr lang="nb-NO" sz="1800" dirty="0"/>
              <a:t> business» eller en sammensmeltning av elektronikk og bioteknikk.»</a:t>
            </a:r>
          </a:p>
          <a:p>
            <a:pPr>
              <a:buFontTx/>
              <a:buChar char="-"/>
            </a:pPr>
            <a:endParaRPr lang="nb-NO" sz="1800" dirty="0"/>
          </a:p>
          <a:p>
            <a:pPr>
              <a:buFontTx/>
              <a:buChar char="-"/>
            </a:pPr>
            <a:endParaRPr lang="nb-NO" sz="1800" dirty="0"/>
          </a:p>
          <a:p>
            <a:pPr>
              <a:buFontTx/>
              <a:buChar char="-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89713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139952" y="2348880"/>
            <a:ext cx="460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 </a:t>
            </a:r>
          </a:p>
          <a:p>
            <a:pPr algn="ctr"/>
            <a:endParaRPr lang="nb-NO" sz="2400" dirty="0"/>
          </a:p>
          <a:p>
            <a:pPr algn="ctr"/>
            <a:r>
              <a:rPr lang="nb-NO" sz="2800" dirty="0"/>
              <a:t> </a:t>
            </a:r>
          </a:p>
          <a:p>
            <a:pPr algn="ctr"/>
            <a:endParaRPr lang="nb-NO" sz="2000" b="1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42777" y="83103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latin typeface="Arial" pitchFamily="34" charset="0"/>
                <a:cs typeface="Arial" pitchFamily="34" charset="0"/>
              </a:rPr>
              <a:t>Fra landbrukspolitikk til </a:t>
            </a:r>
            <a:r>
              <a:rPr lang="nb-NO" sz="3600" b="1" dirty="0" err="1">
                <a:latin typeface="Arial" pitchFamily="34" charset="0"/>
                <a:cs typeface="Arial" pitchFamily="34" charset="0"/>
              </a:rPr>
              <a:t>bioøkonomi</a:t>
            </a:r>
            <a:endParaRPr lang="nb-N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18895" y="2031361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2" descr="F:\INFOAVD\Produksjoner DnS\PresentasjonsCD\LOGO-skogselskapet-ny-s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1080120" cy="154438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8" y="2204864"/>
            <a:ext cx="4339635" cy="384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5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latin typeface="Arial" pitchFamily="34" charset="0"/>
                <a:cs typeface="Arial" pitchFamily="34" charset="0"/>
              </a:rPr>
              <a:t>Menneskehetens historie</a:t>
            </a:r>
            <a:br>
              <a:rPr lang="nb-NO" sz="3600" b="1" dirty="0">
                <a:latin typeface="Arial" pitchFamily="34" charset="0"/>
                <a:cs typeface="Arial" pitchFamily="34" charset="0"/>
              </a:rPr>
            </a:br>
            <a:endParaRPr lang="nb-N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To viktige begivenheter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For 10 000 år siden:</a:t>
            </a:r>
          </a:p>
          <a:p>
            <a:r>
              <a:rPr lang="nb-NO" dirty="0"/>
              <a:t>Menneskene kom ut av skogen og ble bønder</a:t>
            </a:r>
          </a:p>
          <a:p>
            <a:pPr marL="0" indent="0">
              <a:buNone/>
            </a:pPr>
            <a:r>
              <a:rPr lang="nb-NO" dirty="0"/>
              <a:t>For 200 år siden:</a:t>
            </a:r>
          </a:p>
          <a:p>
            <a:r>
              <a:rPr lang="nb-NO" dirty="0"/>
              <a:t>Menneskene forlot landbruket</a:t>
            </a:r>
          </a:p>
        </p:txBody>
      </p:sp>
      <p:pic>
        <p:nvPicPr>
          <p:cNvPr id="4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16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i="1" dirty="0" err="1">
                <a:latin typeface="Arial" pitchFamily="34" charset="0"/>
                <a:cs typeface="Arial" pitchFamily="34" charset="0"/>
              </a:rPr>
              <a:t>Jared</a:t>
            </a:r>
            <a:r>
              <a:rPr lang="nb-NO" sz="3600" b="1" i="1" dirty="0">
                <a:latin typeface="Arial" pitchFamily="34" charset="0"/>
                <a:cs typeface="Arial" pitchFamily="34" charset="0"/>
              </a:rPr>
              <a:t> Diamond: </a:t>
            </a:r>
            <a:r>
              <a:rPr lang="nb-NO" sz="3600" b="1" dirty="0">
                <a:latin typeface="Arial" pitchFamily="34" charset="0"/>
                <a:cs typeface="Arial" pitchFamily="34" charset="0"/>
              </a:rPr>
              <a:t>«Våpen, pest &amp; stål»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8087" y="2266965"/>
            <a:ext cx="6143734" cy="391703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«Ved å velge ut og dyrke de få plante- og dyreartene vi kan spise, slik at de utgjør 90 prosent i stedet for 0,1 prosent av biomassen på 1 hektar jord, kan vi utvinne langt flere spiselige kalorier pr mål».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moltor\Pictures\img-902093014-00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2856"/>
            <a:ext cx="2080526" cy="29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09F-F38C-4C07-890A-A8FEA8B632D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79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Arial" pitchFamily="34" charset="0"/>
                <a:cs typeface="Arial" pitchFamily="34" charset="0"/>
              </a:rPr>
              <a:t>Bioteknologiens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7241" y="1844824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rial" pitchFamily="34" charset="0"/>
                <a:cs typeface="Arial" pitchFamily="34" charset="0"/>
              </a:rPr>
              <a:t>Ny teknologi gir helt nye muligheter:</a:t>
            </a:r>
          </a:p>
          <a:p>
            <a:pPr marL="0" indent="0">
              <a:buNone/>
            </a:pPr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til å gi planter og dyr nye egenskaper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foredle og utnytte biologisk materiale</a:t>
            </a:r>
            <a:endParaRPr lang="nb-NO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4" descr="F:\Ny profil - Bare Design\Skogselskapets profil120106\ Skogselskapet\For Microsoft Office\Logo Skogsel tekst s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819775"/>
            <a:ext cx="1233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0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48D228B43903499AD85ADB51365DFC" ma:contentTypeVersion="2" ma:contentTypeDescription="Opprett et nytt dokument." ma:contentTypeScope="" ma:versionID="39b7e47f78f7d2716641ce15a3885149">
  <xsd:schema xmlns:xsd="http://www.w3.org/2001/XMLSchema" xmlns:xs="http://www.w3.org/2001/XMLSchema" xmlns:p="http://schemas.microsoft.com/office/2006/metadata/properties" xmlns:ns2="f061aa71-9de6-4ac8-b9bb-3b7f1c299636" targetNamespace="http://schemas.microsoft.com/office/2006/metadata/properties" ma:root="true" ma:fieldsID="d08f52416d403fe510ef365321275037" ns2:_="">
    <xsd:import namespace="f061aa71-9de6-4ac8-b9bb-3b7f1c299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1aa71-9de6-4ac8-b9bb-3b7f1c29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5F359-BC1F-489E-99E8-D55355CC0D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FE013-5DFD-4F24-8195-B28D654C0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1aa71-9de6-4ac8-b9bb-3b7f1c299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EC945-319F-4161-ACDD-55249E2392F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061aa71-9de6-4ac8-b9bb-3b7f1c299636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1665</Words>
  <Application>Microsoft Office PowerPoint</Application>
  <PresentationFormat>Skjermfremvisning (4:3)</PresentationFormat>
  <Paragraphs>266</Paragraphs>
  <Slides>45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3</vt:i4>
      </vt:variant>
      <vt:variant>
        <vt:lpstr>Lysbildetitler</vt:lpstr>
      </vt:variant>
      <vt:variant>
        <vt:i4>45</vt:i4>
      </vt:variant>
    </vt:vector>
  </HeadingPairs>
  <TitlesOfParts>
    <vt:vector size="55" baseType="lpstr">
      <vt:lpstr>MS PGothic</vt:lpstr>
      <vt:lpstr>Arial</vt:lpstr>
      <vt:lpstr>Calibri</vt:lpstr>
      <vt:lpstr>Times</vt:lpstr>
      <vt:lpstr>Times New Roman</vt:lpstr>
      <vt:lpstr>Wingdings</vt:lpstr>
      <vt:lpstr>Office-tema</vt:lpstr>
      <vt:lpstr>Diagram</vt:lpstr>
      <vt:lpstr>Photo Editor-foto</vt:lpstr>
      <vt:lpstr>Acrobat Document</vt:lpstr>
      <vt:lpstr> Johan C. Løken </vt:lpstr>
      <vt:lpstr>Et bioøkonomisk perspektiv på klimapolitikken</vt:lpstr>
      <vt:lpstr>Forelesning nr. 3, 03.05.17</vt:lpstr>
      <vt:lpstr>Fra Johan C. Løkens foredrag på Lysebu 27. oktober 1983. For rådet for naturvitenskaplig forskning om bioteknologi i et agrobiologisk perspektiv</vt:lpstr>
      <vt:lpstr>(fra foredrag 27. oktober 1983, fortsettelse) </vt:lpstr>
      <vt:lpstr>PowerPoint-presentasjon</vt:lpstr>
      <vt:lpstr>Menneskehetens historie </vt:lpstr>
      <vt:lpstr>Jared Diamond: «Våpen, pest &amp; stål»</vt:lpstr>
      <vt:lpstr>Bioteknologiens muligheter</vt:lpstr>
      <vt:lpstr>Var den industrielle revolusjon en landbruksrevolusjon?</vt:lpstr>
      <vt:lpstr>PowerPoint-presentasjon</vt:lpstr>
      <vt:lpstr>PowerPoint-presentasjon</vt:lpstr>
      <vt:lpstr>Landbrukets arealproduktivitet  i historisk perspektiv</vt:lpstr>
      <vt:lpstr>PowerPoint-presentasjon</vt:lpstr>
      <vt:lpstr>Overproduksjon</vt:lpstr>
      <vt:lpstr>Det landbrukspolitiske paradoks</vt:lpstr>
      <vt:lpstr>Matvareprisene – svinger som bare det!!</vt:lpstr>
      <vt:lpstr>Den landbrukspolitiske trappen</vt:lpstr>
      <vt:lpstr>PowerPoint-presentasjon</vt:lpstr>
      <vt:lpstr>Utviklingen i jordbruket</vt:lpstr>
      <vt:lpstr>Utslipp fra jordbruket </vt:lpstr>
      <vt:lpstr>Utslipp fra melkekyr ned – utslipp fra ammekyr opp</vt:lpstr>
      <vt:lpstr>Krigen mot rødt kjøtt er uten naturvitenskapelig grunnlag</vt:lpstr>
      <vt:lpstr>Effekter av klimatiltak i landbruket</vt:lpstr>
      <vt:lpstr>De særnorske forhold</vt:lpstr>
      <vt:lpstr>Melkeproduksjonen</vt:lpstr>
      <vt:lpstr>Budsjettstøtte til melkeproduksjon</vt:lpstr>
      <vt:lpstr>Presser bioenergi matvareprisene?</vt:lpstr>
      <vt:lpstr>Verdens arealbruk</vt:lpstr>
      <vt:lpstr>Karbondioksid:  Gift eller livgivende gave?  </vt:lpstr>
      <vt:lpstr>CO2 også et råstoff:   – Gjenvinningsstrategien</vt:lpstr>
      <vt:lpstr>Fotosyntesen : Vår Herres kløktigste oppfinnelse!</vt:lpstr>
      <vt:lpstr>Skogen – en økologisk drøm</vt:lpstr>
      <vt:lpstr>Bioøkonomiens tidsalder</vt:lpstr>
      <vt:lpstr>Ny visjon for karbonstyring</vt:lpstr>
      <vt:lpstr>Bioøkonomien gir revolusjon i skogen</vt:lpstr>
      <vt:lpstr>Bioøkonomi III</vt:lpstr>
      <vt:lpstr>The European Bioeconomy in 2030</vt:lpstr>
      <vt:lpstr>PowerPoint-presentasjon</vt:lpstr>
      <vt:lpstr>   Biomassegrunnlaget    globalt</vt:lpstr>
      <vt:lpstr>PowerPoint-presentasjon</vt:lpstr>
      <vt:lpstr>Bioøkonomi: Ny landbruks- og energipolitikk</vt:lpstr>
      <vt:lpstr>Bioøkonomien:Tre store utfordringer </vt:lpstr>
      <vt:lpstr>PowerPoint-presentasjon</vt:lpstr>
      <vt:lpstr>PowerPoint-presentasjon</vt:lpstr>
    </vt:vector>
  </TitlesOfParts>
  <Company>Det norske Skogselskap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redder verden i Paris  – og på Elverum!</dc:title>
  <dc:creator>Tore Molteberg</dc:creator>
  <cp:lastModifiedBy>Yngve Sætre</cp:lastModifiedBy>
  <cp:revision>54</cp:revision>
  <dcterms:created xsi:type="dcterms:W3CDTF">2016-02-04T19:50:57Z</dcterms:created>
  <dcterms:modified xsi:type="dcterms:W3CDTF">2017-05-08T13:25:15Z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0x0101006348D228B43903499AD85ADB51365DFC</vt:lpwstr>
  </property>
</Properties>
</file>