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8"/>
  </p:notesMasterIdLst>
  <p:sldIdLst>
    <p:sldId id="297" r:id="rId5"/>
    <p:sldId id="298" r:id="rId6"/>
    <p:sldId id="299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14" r:id="rId16"/>
    <p:sldId id="315" r:id="rId17"/>
    <p:sldId id="316" r:id="rId18"/>
    <p:sldId id="317" r:id="rId19"/>
    <p:sldId id="318" r:id="rId20"/>
    <p:sldId id="347" r:id="rId21"/>
    <p:sldId id="319" r:id="rId22"/>
    <p:sldId id="345" r:id="rId23"/>
    <p:sldId id="320" r:id="rId24"/>
    <p:sldId id="321" r:id="rId25"/>
    <p:sldId id="322" r:id="rId26"/>
    <p:sldId id="323" r:id="rId27"/>
    <p:sldId id="324" r:id="rId28"/>
    <p:sldId id="340" r:id="rId29"/>
    <p:sldId id="325" r:id="rId30"/>
    <p:sldId id="326" r:id="rId31"/>
    <p:sldId id="349" r:id="rId32"/>
    <p:sldId id="327" r:id="rId33"/>
    <p:sldId id="328" r:id="rId34"/>
    <p:sldId id="329" r:id="rId35"/>
    <p:sldId id="344" r:id="rId36"/>
    <p:sldId id="333" r:id="rId37"/>
    <p:sldId id="334" r:id="rId38"/>
    <p:sldId id="335" r:id="rId39"/>
    <p:sldId id="336" r:id="rId40"/>
    <p:sldId id="337" r:id="rId41"/>
    <p:sldId id="348" r:id="rId42"/>
    <p:sldId id="339" r:id="rId43"/>
    <p:sldId id="341" r:id="rId44"/>
    <p:sldId id="342" r:id="rId45"/>
    <p:sldId id="343" r:id="rId46"/>
    <p:sldId id="346" r:id="rId47"/>
  </p:sldIdLst>
  <p:sldSz cx="9144000" cy="6858000" type="screen4x3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7" d="100"/>
          <a:sy n="67" d="100"/>
        </p:scale>
        <p:origin x="66" y="7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oremolteberg:Jottacloud:JCL:Statistikk%20og%20grunnlag:150331%20Plantetall%20utvikling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9.1757694106278404E-2"/>
          <c:y val="3.5867803603861298E-2"/>
          <c:w val="0.86667583779334001"/>
          <c:h val="0.77480732137543495"/>
        </c:manualLayout>
      </c:layout>
      <c:areaChart>
        <c:grouping val="standard"/>
        <c:varyColors val="0"/>
        <c:ser>
          <c:idx val="0"/>
          <c:order val="0"/>
          <c:spPr>
            <a:solidFill>
              <a:schemeClr val="accent3">
                <a:lumMod val="75000"/>
              </a:schemeClr>
            </a:solidFill>
          </c:spPr>
          <c:cat>
            <c:numRef>
              <c:f>'Ark1'!$A$2:$A$15</c:f>
              <c:numCache>
                <c:formatCode>General</c:formatCode>
                <c:ptCount val="14"/>
                <c:pt idx="0">
                  <c:v>1950</c:v>
                </c:pt>
                <c:pt idx="1">
                  <c:v>1955</c:v>
                </c:pt>
                <c:pt idx="2">
                  <c:v>1960</c:v>
                </c:pt>
                <c:pt idx="3">
                  <c:v>1965</c:v>
                </c:pt>
                <c:pt idx="4">
                  <c:v>1970</c:v>
                </c:pt>
                <c:pt idx="5">
                  <c:v>1975</c:v>
                </c:pt>
                <c:pt idx="6">
                  <c:v>1980</c:v>
                </c:pt>
                <c:pt idx="7">
                  <c:v>1985</c:v>
                </c:pt>
                <c:pt idx="8">
                  <c:v>1990</c:v>
                </c:pt>
                <c:pt idx="9">
                  <c:v>1995</c:v>
                </c:pt>
                <c:pt idx="10">
                  <c:v>2000</c:v>
                </c:pt>
                <c:pt idx="11">
                  <c:v>2005</c:v>
                </c:pt>
                <c:pt idx="12">
                  <c:v>2010</c:v>
                </c:pt>
                <c:pt idx="13">
                  <c:v>2014</c:v>
                </c:pt>
              </c:numCache>
            </c:numRef>
          </c:cat>
          <c:val>
            <c:numRef>
              <c:f>'Ark1'!$B$2:$B$15</c:f>
              <c:numCache>
                <c:formatCode>General</c:formatCode>
                <c:ptCount val="14"/>
                <c:pt idx="0">
                  <c:v>22</c:v>
                </c:pt>
                <c:pt idx="1">
                  <c:v>58</c:v>
                </c:pt>
                <c:pt idx="2">
                  <c:v>73</c:v>
                </c:pt>
                <c:pt idx="3">
                  <c:v>110</c:v>
                </c:pt>
                <c:pt idx="4">
                  <c:v>80</c:v>
                </c:pt>
                <c:pt idx="5">
                  <c:v>63</c:v>
                </c:pt>
                <c:pt idx="6">
                  <c:v>69</c:v>
                </c:pt>
                <c:pt idx="7">
                  <c:v>70</c:v>
                </c:pt>
                <c:pt idx="8">
                  <c:v>73</c:v>
                </c:pt>
                <c:pt idx="9">
                  <c:v>48</c:v>
                </c:pt>
                <c:pt idx="10">
                  <c:v>43</c:v>
                </c:pt>
                <c:pt idx="11">
                  <c:v>23</c:v>
                </c:pt>
                <c:pt idx="12">
                  <c:v>23</c:v>
                </c:pt>
                <c:pt idx="13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13-46FE-91B9-322D2CF19D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7890728"/>
        <c:axId val="-2127987816"/>
      </c:areaChart>
      <c:catAx>
        <c:axId val="-2127890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nb-NO"/>
          </a:p>
        </c:txPr>
        <c:crossAx val="-2127987816"/>
        <c:crosses val="autoZero"/>
        <c:auto val="1"/>
        <c:lblAlgn val="ctr"/>
        <c:lblOffset val="100"/>
        <c:noMultiLvlLbl val="0"/>
      </c:catAx>
      <c:valAx>
        <c:axId val="-21279878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27890728"/>
        <c:crosses val="autoZero"/>
        <c:crossBetween val="midCat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nb-NO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plotArea>
      <c:layout>
        <c:manualLayout>
          <c:layoutTarget val="inner"/>
          <c:xMode val="edge"/>
          <c:yMode val="edge"/>
          <c:x val="5.0653042866825898E-2"/>
          <c:y val="3.2520332773558397E-2"/>
          <c:w val="0.91211534197806898"/>
          <c:h val="0.886632304213397"/>
        </c:manualLayout>
      </c:layout>
      <c:areaChart>
        <c:grouping val="standard"/>
        <c:varyColors val="0"/>
        <c:ser>
          <c:idx val="0"/>
          <c:order val="0"/>
          <c:spPr>
            <a:gradFill rotWithShape="1">
              <a:gsLst>
                <a:gs pos="0">
                  <a:schemeClr val="accent3">
                    <a:tint val="100000"/>
                    <a:shade val="100000"/>
                    <a:satMod val="130000"/>
                  </a:schemeClr>
                </a:gs>
                <a:gs pos="100000">
                  <a:schemeClr val="accent3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cat>
            <c:numRef>
              <c:f>'Ark1'!$A$2:$A$15</c:f>
              <c:numCache>
                <c:formatCode>General</c:formatCode>
                <c:ptCount val="14"/>
                <c:pt idx="0">
                  <c:v>1950</c:v>
                </c:pt>
                <c:pt idx="1">
                  <c:v>1955</c:v>
                </c:pt>
                <c:pt idx="2">
                  <c:v>1960</c:v>
                </c:pt>
                <c:pt idx="3">
                  <c:v>1965</c:v>
                </c:pt>
                <c:pt idx="4">
                  <c:v>1970</c:v>
                </c:pt>
                <c:pt idx="5">
                  <c:v>1975</c:v>
                </c:pt>
                <c:pt idx="6">
                  <c:v>1980</c:v>
                </c:pt>
                <c:pt idx="7">
                  <c:v>1985</c:v>
                </c:pt>
                <c:pt idx="8">
                  <c:v>1990</c:v>
                </c:pt>
                <c:pt idx="9">
                  <c:v>1995</c:v>
                </c:pt>
                <c:pt idx="10">
                  <c:v>2000</c:v>
                </c:pt>
                <c:pt idx="11">
                  <c:v>2005</c:v>
                </c:pt>
                <c:pt idx="12">
                  <c:v>2010</c:v>
                </c:pt>
                <c:pt idx="13">
                  <c:v>2016</c:v>
                </c:pt>
              </c:numCache>
            </c:numRef>
          </c:cat>
          <c:val>
            <c:numRef>
              <c:f>'Ark1'!$B$2:$B$15</c:f>
              <c:numCache>
                <c:formatCode>General</c:formatCode>
                <c:ptCount val="14"/>
                <c:pt idx="0">
                  <c:v>22</c:v>
                </c:pt>
                <c:pt idx="1">
                  <c:v>58</c:v>
                </c:pt>
                <c:pt idx="2">
                  <c:v>73</c:v>
                </c:pt>
                <c:pt idx="3">
                  <c:v>110</c:v>
                </c:pt>
                <c:pt idx="4">
                  <c:v>80</c:v>
                </c:pt>
                <c:pt idx="5">
                  <c:v>63</c:v>
                </c:pt>
                <c:pt idx="6">
                  <c:v>69</c:v>
                </c:pt>
                <c:pt idx="7">
                  <c:v>70</c:v>
                </c:pt>
                <c:pt idx="8">
                  <c:v>73</c:v>
                </c:pt>
                <c:pt idx="9">
                  <c:v>48</c:v>
                </c:pt>
                <c:pt idx="10">
                  <c:v>43</c:v>
                </c:pt>
                <c:pt idx="11">
                  <c:v>23</c:v>
                </c:pt>
                <c:pt idx="12">
                  <c:v>23</c:v>
                </c:pt>
                <c:pt idx="13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DE-4DA2-8A60-EBAE86E04E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3885192"/>
        <c:axId val="2133880824"/>
      </c:areaChart>
      <c:catAx>
        <c:axId val="2133885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nb-NO"/>
          </a:p>
        </c:txPr>
        <c:crossAx val="2133880824"/>
        <c:crosses val="autoZero"/>
        <c:auto val="1"/>
        <c:lblAlgn val="ctr"/>
        <c:lblOffset val="100"/>
        <c:noMultiLvlLbl val="0"/>
      </c:catAx>
      <c:valAx>
        <c:axId val="21338808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nb-NO"/>
          </a:p>
        </c:txPr>
        <c:crossAx val="2133885192"/>
        <c:crosses val="autoZero"/>
        <c:crossBetween val="midCat"/>
      </c:valAx>
    </c:plotArea>
    <c:plotVisOnly val="1"/>
    <c:dispBlanksAs val="zero"/>
    <c:showDLblsOverMax val="0"/>
  </c:chart>
  <c:spPr>
    <a:effectLst>
      <a:innerShdw blurRad="63500" dist="50800" dir="18900000">
        <a:prstClr val="black">
          <a:alpha val="50000"/>
        </a:prstClr>
      </a:innerShdw>
    </a:effectLst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04705E-1AF8-6A41-BC2A-C88501BE758E}" type="datetimeFigureOut">
              <a:rPr lang="nb-NO" smtClean="0"/>
              <a:t>03.05.2017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472539-4845-A341-928B-5F9E77C3063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59208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D82AC-747E-0545-BBCD-7E9A857FF1D4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5973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D82AC-747E-0545-BBCD-7E9A857FF1D4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17401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D82AC-747E-0545-BBCD-7E9A857FF1D4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9341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D82AC-747E-0545-BBCD-7E9A857FF1D4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73045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D82AC-747E-0545-BBCD-7E9A857FF1D4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0808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D82AC-747E-0545-BBCD-7E9A857FF1D4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21551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D82AC-747E-0545-BBCD-7E9A857FF1D4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32455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6A2B-419C-5943-B23E-F592F059A714}" type="datetimeFigureOut">
              <a:rPr lang="nb-NO" smtClean="0"/>
              <a:t>03.05.2017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12C58-A066-4E40-BEA0-4051AEFC21A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370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6A2B-419C-5943-B23E-F592F059A714}" type="datetimeFigureOut">
              <a:rPr lang="nb-NO" smtClean="0"/>
              <a:t>03.05.2017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12C58-A066-4E40-BEA0-4051AEFC21A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91220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6A2B-419C-5943-B23E-F592F059A714}" type="datetimeFigureOut">
              <a:rPr lang="nb-NO" smtClean="0"/>
              <a:t>03.05.2017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12C58-A066-4E40-BEA0-4051AEFC21A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52571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6A2B-419C-5943-B23E-F592F059A714}" type="datetimeFigureOut">
              <a:rPr lang="nb-NO" smtClean="0"/>
              <a:t>03.05.2017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12C58-A066-4E40-BEA0-4051AEFC21A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6301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6A2B-419C-5943-B23E-F592F059A714}" type="datetimeFigureOut">
              <a:rPr lang="nb-NO" smtClean="0"/>
              <a:t>03.05.2017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12C58-A066-4E40-BEA0-4051AEFC21A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041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6A2B-419C-5943-B23E-F592F059A714}" type="datetimeFigureOut">
              <a:rPr lang="nb-NO" smtClean="0"/>
              <a:t>03.05.2017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12C58-A066-4E40-BEA0-4051AEFC21A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79973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6A2B-419C-5943-B23E-F592F059A714}" type="datetimeFigureOut">
              <a:rPr lang="nb-NO" smtClean="0"/>
              <a:t>03.05.2017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12C58-A066-4E40-BEA0-4051AEFC21A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0196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6A2B-419C-5943-B23E-F592F059A714}" type="datetimeFigureOut">
              <a:rPr lang="nb-NO" smtClean="0"/>
              <a:t>03.05.2017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12C58-A066-4E40-BEA0-4051AEFC21A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20365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6A2B-419C-5943-B23E-F592F059A714}" type="datetimeFigureOut">
              <a:rPr lang="nb-NO" smtClean="0"/>
              <a:t>03.05.2017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12C58-A066-4E40-BEA0-4051AEFC21A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4856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6A2B-419C-5943-B23E-F592F059A714}" type="datetimeFigureOut">
              <a:rPr lang="nb-NO" smtClean="0"/>
              <a:t>03.05.2017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12C58-A066-4E40-BEA0-4051AEFC21A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5241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6A2B-419C-5943-B23E-F592F059A714}" type="datetimeFigureOut">
              <a:rPr lang="nb-NO" smtClean="0"/>
              <a:t>03.05.2017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12C58-A066-4E40-BEA0-4051AEFC21A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11379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66A2B-419C-5943-B23E-F592F059A714}" type="datetimeFigureOut">
              <a:rPr lang="nb-NO" smtClean="0"/>
              <a:t>03.05.2017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12C58-A066-4E40-BEA0-4051AEFC21A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01033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image" Target="../media/image27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2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9.emf"/><Relationship Id="rId4" Type="http://schemas.openxmlformats.org/officeDocument/2006/relationships/oleObject" Target="../embeddings/oleObject3.bin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8650" y="1522980"/>
            <a:ext cx="7886700" cy="994172"/>
          </a:xfrm>
        </p:spPr>
        <p:txBody>
          <a:bodyPr>
            <a:normAutofit fontScale="90000"/>
          </a:bodyPr>
          <a:lstStyle/>
          <a:p>
            <a:pPr algn="ctr"/>
            <a:br>
              <a:rPr lang="nb-NO" dirty="0"/>
            </a:br>
            <a:r>
              <a:rPr lang="nb-NO" sz="5025" dirty="0"/>
              <a:t>Johan C. Løken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28650" y="2971051"/>
            <a:ext cx="7886700" cy="3263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b-NO" sz="3300" dirty="0"/>
              <a:t>Fire forelesninger for </a:t>
            </a:r>
            <a:r>
              <a:rPr lang="nb-NO" sz="3300" dirty="0" err="1"/>
              <a:t>NTNU`s</a:t>
            </a:r>
            <a:r>
              <a:rPr lang="nb-NO" sz="3300" dirty="0"/>
              <a:t> </a:t>
            </a:r>
            <a:r>
              <a:rPr lang="nb-NO" sz="3300" dirty="0" err="1"/>
              <a:t>bioøkonomikurs</a:t>
            </a:r>
            <a:r>
              <a:rPr lang="nb-NO" sz="3300" dirty="0"/>
              <a:t> på Gjøvik, våren 2017</a:t>
            </a:r>
          </a:p>
          <a:p>
            <a:pPr marL="0" indent="0" algn="ctr">
              <a:buNone/>
            </a:pPr>
            <a:endParaRPr lang="nb-NO" sz="2700" dirty="0"/>
          </a:p>
          <a:p>
            <a:pPr marL="0" indent="0" algn="ctr">
              <a:buNone/>
            </a:pPr>
            <a:r>
              <a:rPr lang="nb-NO" sz="2700" dirty="0"/>
              <a:t>Etter oppdrag av </a:t>
            </a:r>
            <a:r>
              <a:rPr lang="nb-NO" sz="2700" dirty="0" err="1"/>
              <a:t>Daria</a:t>
            </a:r>
            <a:r>
              <a:rPr lang="nb-NO" sz="2700" dirty="0"/>
              <a:t> </a:t>
            </a:r>
            <a:r>
              <a:rPr lang="nb-NO" sz="2700" dirty="0" err="1"/>
              <a:t>Kovalevskaya</a:t>
            </a:r>
            <a:endParaRPr lang="nb-NO" sz="2700" dirty="0"/>
          </a:p>
        </p:txBody>
      </p:sp>
    </p:spTree>
    <p:extLst>
      <p:ext uri="{BB962C8B-B14F-4D97-AF65-F5344CB8AC3E}">
        <p14:creationId xmlns:p14="http://schemas.microsoft.com/office/powerpoint/2010/main" val="2217488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65976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nb-NO" sz="3600" dirty="0"/>
              <a:t>Gro Harlem Brundtland</a:t>
            </a:r>
            <a:br>
              <a:rPr lang="nb-NO" sz="3600" dirty="0"/>
            </a:br>
            <a:r>
              <a:rPr lang="nb-NO" sz="2400" dirty="0"/>
              <a:t>Avvikler aktiv skogpolitikk </a:t>
            </a:r>
            <a:br>
              <a:rPr lang="nb-NO" sz="2400" dirty="0"/>
            </a:br>
            <a:r>
              <a:rPr lang="nb-NO" sz="2400" dirty="0"/>
              <a:t>ved å stoppe </a:t>
            </a:r>
            <a:r>
              <a:rPr lang="nb-NO" sz="2400" dirty="0" err="1"/>
              <a:t>Syseregjeringens</a:t>
            </a:r>
            <a:r>
              <a:rPr lang="nb-NO" sz="2400" dirty="0"/>
              <a:t> </a:t>
            </a:r>
            <a:br>
              <a:rPr lang="nb-NO" sz="2400" dirty="0"/>
            </a:br>
            <a:r>
              <a:rPr lang="nb-NO" sz="2400" dirty="0" err="1"/>
              <a:t>Lysebuplan</a:t>
            </a:r>
            <a:r>
              <a:rPr lang="nb-NO" sz="2400" dirty="0"/>
              <a:t> for skogplanting</a:t>
            </a:r>
            <a:br>
              <a:rPr lang="nb-NO" sz="2400" dirty="0"/>
            </a:br>
            <a:endParaRPr lang="nb-NO" sz="2400" dirty="0">
              <a:solidFill>
                <a:srgbClr val="FF0000"/>
              </a:solidFill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3037970" y="3917672"/>
            <a:ext cx="5420230" cy="15332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ktangel 10"/>
          <p:cNvSpPr/>
          <p:nvPr/>
        </p:nvSpPr>
        <p:spPr>
          <a:xfrm>
            <a:off x="1194071" y="5516894"/>
            <a:ext cx="1843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dirty="0"/>
              <a:t>Gro Harlem Brundtland</a:t>
            </a:r>
            <a:br>
              <a:rPr lang="nb-NO" dirty="0"/>
            </a:br>
            <a:endParaRPr lang="nb-NO" dirty="0"/>
          </a:p>
        </p:txBody>
      </p:sp>
      <p:pic>
        <p:nvPicPr>
          <p:cNvPr id="8" name="Bilde 7" descr="Skjermbilde 2016-02-06 kl. 08.13.1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4" t="24184" r="19520" b="45050"/>
          <a:stretch/>
        </p:blipFill>
        <p:spPr>
          <a:xfrm>
            <a:off x="3037970" y="2394664"/>
            <a:ext cx="5420229" cy="1845891"/>
          </a:xfrm>
          <a:prstGeom prst="rect">
            <a:avLst/>
          </a:prstGeom>
        </p:spPr>
      </p:pic>
      <p:pic>
        <p:nvPicPr>
          <p:cNvPr id="9" name="Bilde 8" descr="Skjermbilde 2016-02-06 kl. 08.13.36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7" t="48168" r="22792" b="32813"/>
          <a:stretch/>
        </p:blipFill>
        <p:spPr>
          <a:xfrm>
            <a:off x="3037970" y="4389003"/>
            <a:ext cx="5420229" cy="2153538"/>
          </a:xfrm>
          <a:prstGeom prst="rect">
            <a:avLst/>
          </a:prstGeom>
        </p:spPr>
      </p:pic>
      <p:pic>
        <p:nvPicPr>
          <p:cNvPr id="3" name="Bilde 2" descr="Gr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70" y="2394664"/>
            <a:ext cx="2209800" cy="3073400"/>
          </a:xfrm>
          <a:prstGeom prst="rect">
            <a:avLst/>
          </a:prstGeom>
        </p:spPr>
      </p:pic>
      <p:pic>
        <p:nvPicPr>
          <p:cNvPr id="10" name="Picture 4" descr="F:\Ny profil - Bare Design\Skogselskapets profil120106\ Skogselskapet\For Microsoft Office\Logo Skogsel tekst sid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0" y="454706"/>
            <a:ext cx="1233488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1854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/>
              <a:t>Skogselskapets framstøt 1998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127589" y="5483887"/>
            <a:ext cx="5437479" cy="7977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b-NO" sz="1800" i="1" dirty="0"/>
              <a:t>Skogselskapets Skog-klimaprosjekt 1998 </a:t>
            </a:r>
          </a:p>
          <a:p>
            <a:pPr marL="0" indent="0" algn="ctr">
              <a:buNone/>
            </a:pPr>
            <a:r>
              <a:rPr lang="nb-NO" sz="1800" i="1" dirty="0"/>
              <a:t>Mål: å binde mer CO</a:t>
            </a:r>
            <a:r>
              <a:rPr lang="nb-NO" sz="1800" i="1" baseline="-25000" dirty="0"/>
              <a:t>2</a:t>
            </a:r>
            <a:r>
              <a:rPr lang="nb-NO" sz="1800" i="1" dirty="0"/>
              <a:t> og å redusere utslipp av fossilt CO</a:t>
            </a:r>
            <a:r>
              <a:rPr lang="nb-NO" sz="1800" i="1" baseline="-25000" dirty="0"/>
              <a:t>2</a:t>
            </a:r>
            <a:endParaRPr lang="nb-NO" sz="1800" i="1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654" y="1400571"/>
            <a:ext cx="6424315" cy="4021454"/>
          </a:xfrm>
          <a:prstGeom prst="rect">
            <a:avLst/>
          </a:prstGeom>
        </p:spPr>
      </p:pic>
      <p:pic>
        <p:nvPicPr>
          <p:cNvPr id="5" name="Picture 4" descr="F:\Ny profil - Bare Design\Skogselskapets profil120106\ Skogselskapet\For Microsoft Office\Logo Skogsel tekst sid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5819775"/>
            <a:ext cx="1233488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4166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74163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nb-NO" sz="3600" dirty="0"/>
              <a:t>Skogstrategien</a:t>
            </a:r>
            <a:br>
              <a:rPr lang="nb-NO" sz="2400" dirty="0"/>
            </a:br>
            <a:r>
              <a:rPr lang="nb-NO" sz="2400" dirty="0"/>
              <a:t>- For god til å være sann?</a:t>
            </a:r>
            <a:br>
              <a:rPr lang="nb-NO" sz="2400" dirty="0"/>
            </a:br>
            <a:r>
              <a:rPr lang="nb-NO" sz="2400" dirty="0"/>
              <a:t>Klimameldingen 2012 en viktig seier</a:t>
            </a:r>
            <a:br>
              <a:rPr lang="nb-NO" sz="2400" dirty="0"/>
            </a:br>
            <a:endParaRPr lang="nb-NO" sz="2400" dirty="0">
              <a:solidFill>
                <a:srgbClr val="FF0000"/>
              </a:solidFill>
            </a:endParaRPr>
          </a:p>
        </p:txBody>
      </p:sp>
      <p:sp>
        <p:nvSpPr>
          <p:cNvPr id="11" name="Rektangel 10"/>
          <p:cNvSpPr/>
          <p:nvPr/>
        </p:nvSpPr>
        <p:spPr>
          <a:xfrm>
            <a:off x="1151427" y="5516894"/>
            <a:ext cx="18865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dirty="0"/>
              <a:t>Lars Peder Brekk</a:t>
            </a:r>
            <a:br>
              <a:rPr lang="nb-NO" dirty="0"/>
            </a:br>
            <a:endParaRPr lang="nb-NO" dirty="0"/>
          </a:p>
        </p:txBody>
      </p:sp>
      <p:pic>
        <p:nvPicPr>
          <p:cNvPr id="4" name="Bilde 3" descr="L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70" y="2415344"/>
            <a:ext cx="2044700" cy="3048000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3037970" y="2415343"/>
            <a:ext cx="5046683" cy="146082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 6"/>
          <p:cNvSpPr/>
          <p:nvPr/>
        </p:nvSpPr>
        <p:spPr>
          <a:xfrm>
            <a:off x="3037970" y="3876171"/>
            <a:ext cx="5046683" cy="158717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ekstSylinder 4"/>
          <p:cNvSpPr txBox="1"/>
          <p:nvPr/>
        </p:nvSpPr>
        <p:spPr>
          <a:xfrm>
            <a:off x="3544298" y="3368879"/>
            <a:ext cx="42000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600" dirty="0"/>
              <a:t>Et enstemmig Storting vedtar </a:t>
            </a:r>
          </a:p>
          <a:p>
            <a:pPr algn="ctr"/>
            <a:r>
              <a:rPr lang="nb-NO" sz="2600" dirty="0"/>
              <a:t>dette gjennom klimaforliket</a:t>
            </a:r>
          </a:p>
        </p:txBody>
      </p:sp>
      <p:pic>
        <p:nvPicPr>
          <p:cNvPr id="9" name="Picture 4" descr="F:\Ny profil - Bare Design\Skogselskapets profil120106\ Skogselskapet\For Microsoft Office\Logo Skogsel tekst sid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7909" y="5817943"/>
            <a:ext cx="1233488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5010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659766"/>
            <a:ext cx="7772400" cy="1470025"/>
          </a:xfrm>
        </p:spPr>
        <p:txBody>
          <a:bodyPr>
            <a:normAutofit/>
          </a:bodyPr>
          <a:lstStyle/>
          <a:p>
            <a:r>
              <a:rPr lang="nb-NO" sz="3600" dirty="0"/>
              <a:t>Kampen pågår fortsatt</a:t>
            </a:r>
            <a:br>
              <a:rPr lang="nb-NO" sz="3600" dirty="0"/>
            </a:br>
            <a:br>
              <a:rPr lang="nb-NO" sz="1600" dirty="0"/>
            </a:br>
            <a:r>
              <a:rPr lang="nb-NO" sz="2200" dirty="0"/>
              <a:t>- Oppfølgingen i alle senere statsbudsjetter er skuffende</a:t>
            </a:r>
            <a:endParaRPr lang="nb-NO" sz="2200" dirty="0">
              <a:solidFill>
                <a:srgbClr val="FF0000"/>
              </a:solidFill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3037970" y="2415344"/>
            <a:ext cx="2953343" cy="150232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 6"/>
          <p:cNvSpPr/>
          <p:nvPr/>
        </p:nvSpPr>
        <p:spPr>
          <a:xfrm>
            <a:off x="3037970" y="3948564"/>
            <a:ext cx="2953343" cy="150232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ktangel 7"/>
          <p:cNvSpPr/>
          <p:nvPr/>
        </p:nvSpPr>
        <p:spPr>
          <a:xfrm>
            <a:off x="1152745" y="5572165"/>
            <a:ext cx="1532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Erna Solberg</a:t>
            </a:r>
            <a:endParaRPr lang="nb-NO" dirty="0"/>
          </a:p>
        </p:txBody>
      </p:sp>
      <p:sp>
        <p:nvSpPr>
          <p:cNvPr id="12" name="Rektangel 11"/>
          <p:cNvSpPr/>
          <p:nvPr/>
        </p:nvSpPr>
        <p:spPr>
          <a:xfrm>
            <a:off x="6364324" y="5555288"/>
            <a:ext cx="1467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Nina Jensen</a:t>
            </a:r>
            <a:endParaRPr lang="nb-NO" dirty="0"/>
          </a:p>
        </p:txBody>
      </p:sp>
      <p:pic>
        <p:nvPicPr>
          <p:cNvPr id="4" name="Bilde 3" descr="Nina Jensen bild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313" y="2364790"/>
            <a:ext cx="2057400" cy="3086101"/>
          </a:xfrm>
          <a:prstGeom prst="rect">
            <a:avLst/>
          </a:prstGeom>
        </p:spPr>
      </p:pic>
      <p:pic>
        <p:nvPicPr>
          <p:cNvPr id="5" name="Bilde 4" descr="Ern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70" y="2424564"/>
            <a:ext cx="2286000" cy="3048000"/>
          </a:xfrm>
          <a:prstGeom prst="rect">
            <a:avLst/>
          </a:prstGeom>
        </p:spPr>
      </p:pic>
      <p:pic>
        <p:nvPicPr>
          <p:cNvPr id="9" name="Picture 4" descr="F:\Ny profil - Bare Design\Skogselskapets profil120106\ Skogselskapet\For Microsoft Office\Logo Skogsel tekst sid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37420" y="5941497"/>
            <a:ext cx="1016067" cy="568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56572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6821714" y="3345519"/>
            <a:ext cx="1262939" cy="109506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 6"/>
          <p:cNvSpPr/>
          <p:nvPr/>
        </p:nvSpPr>
        <p:spPr>
          <a:xfrm>
            <a:off x="6821714" y="4440580"/>
            <a:ext cx="1262939" cy="105411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TekstSylinder 12"/>
          <p:cNvSpPr txBox="1"/>
          <p:nvPr/>
        </p:nvSpPr>
        <p:spPr>
          <a:xfrm>
            <a:off x="1328452" y="3277121"/>
            <a:ext cx="545011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b-NO" sz="2400" dirty="0"/>
              <a:t>Komiteen lever i den utrolige villfarelsen at skogvern ikke         belaster klimaregnskapet.</a:t>
            </a:r>
          </a:p>
          <a:p>
            <a:endParaRPr lang="nb-NO" sz="1600" dirty="0"/>
          </a:p>
          <a:p>
            <a:pPr marL="285750" indent="-285750">
              <a:buFontTx/>
              <a:buChar char="-"/>
            </a:pPr>
            <a:r>
              <a:rPr lang="nb-NO" sz="2400" dirty="0"/>
              <a:t>Det norske skogvernet betyr at     skogen råtner på rot.</a:t>
            </a:r>
          </a:p>
          <a:p>
            <a:endParaRPr lang="nb-NO" sz="2000" dirty="0"/>
          </a:p>
        </p:txBody>
      </p:sp>
      <p:pic>
        <p:nvPicPr>
          <p:cNvPr id="8" name="Picture 4" descr="F:\Ny profil - Bare Design\Skogselskapets profil120106\ Skogselskapet\For Microsoft Office\Logo Skogsel tekst sid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5819775"/>
            <a:ext cx="1233488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Bilde 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2722" b="65806"/>
          <a:stretch/>
        </p:blipFill>
        <p:spPr bwMode="auto">
          <a:xfrm>
            <a:off x="384614" y="0"/>
            <a:ext cx="3284191" cy="31623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3509" y="442022"/>
            <a:ext cx="4955378" cy="247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030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12253" y="560304"/>
            <a:ext cx="7772400" cy="1149528"/>
          </a:xfrm>
        </p:spPr>
        <p:txBody>
          <a:bodyPr>
            <a:normAutofit/>
          </a:bodyPr>
          <a:lstStyle/>
          <a:p>
            <a:r>
              <a:rPr lang="nb-NO" sz="2800" dirty="0"/>
              <a:t>Virkningen kan vises slik: </a:t>
            </a:r>
          </a:p>
        </p:txBody>
      </p:sp>
      <p:sp>
        <p:nvSpPr>
          <p:cNvPr id="6" name="Rektangel 5"/>
          <p:cNvSpPr/>
          <p:nvPr/>
        </p:nvSpPr>
        <p:spPr>
          <a:xfrm>
            <a:off x="6972102" y="2058438"/>
            <a:ext cx="1262939" cy="16849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 6"/>
          <p:cNvSpPr/>
          <p:nvPr/>
        </p:nvSpPr>
        <p:spPr>
          <a:xfrm>
            <a:off x="6972102" y="3743368"/>
            <a:ext cx="1262939" cy="164765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TekstSylinder 12"/>
          <p:cNvSpPr txBox="1"/>
          <p:nvPr/>
        </p:nvSpPr>
        <p:spPr>
          <a:xfrm>
            <a:off x="1170366" y="1824594"/>
            <a:ext cx="5651348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b-NO" sz="2400" dirty="0"/>
              <a:t>Når 100 mill. m</a:t>
            </a:r>
            <a:r>
              <a:rPr lang="nb-NO" sz="2400" baseline="30000" dirty="0"/>
              <a:t>3</a:t>
            </a:r>
            <a:r>
              <a:rPr lang="nb-NO" sz="2400" dirty="0"/>
              <a:t> råtner på rot - og ikke høstes - så går 200 mill. tonn CO</a:t>
            </a:r>
            <a:r>
              <a:rPr lang="nb-NO" sz="2400" baseline="-25000" dirty="0"/>
              <a:t>2</a:t>
            </a:r>
            <a:r>
              <a:rPr lang="nb-NO" sz="2400" dirty="0"/>
              <a:t> til himmelen.</a:t>
            </a:r>
          </a:p>
          <a:p>
            <a:endParaRPr lang="nb-NO" sz="800" dirty="0"/>
          </a:p>
          <a:p>
            <a:pPr marL="285750" indent="-285750">
              <a:buFontTx/>
              <a:buChar char="-"/>
            </a:pPr>
            <a:r>
              <a:rPr lang="nb-NO" sz="2400" dirty="0"/>
              <a:t>Norsk skog fanger hvert år 50 mill. tonn CO</a:t>
            </a:r>
            <a:r>
              <a:rPr lang="nb-NO" sz="2400" baseline="-25000" dirty="0"/>
              <a:t>2.</a:t>
            </a:r>
            <a:r>
              <a:rPr lang="nb-NO" sz="2400" dirty="0"/>
              <a:t> Vernet hindrer en fangst på 5 mill. tonn CO</a:t>
            </a:r>
            <a:r>
              <a:rPr lang="nb-NO" sz="2400" baseline="-25000" dirty="0"/>
              <a:t>2 </a:t>
            </a:r>
            <a:r>
              <a:rPr lang="nb-NO" sz="2400" dirty="0"/>
              <a:t>pr år.</a:t>
            </a:r>
          </a:p>
          <a:p>
            <a:endParaRPr lang="nb-NO" sz="800" dirty="0"/>
          </a:p>
          <a:p>
            <a:pPr marL="285750" indent="-285750">
              <a:buFontTx/>
              <a:buChar char="-"/>
            </a:pPr>
            <a:r>
              <a:rPr lang="nb-NO" sz="2400" dirty="0"/>
              <a:t>Aktiv skogpolitikk fordobler produksjonen og ville reddet klimaregnskapet for 10 mill. tonn CO</a:t>
            </a:r>
            <a:r>
              <a:rPr lang="nb-NO" sz="2400" baseline="-25000" dirty="0"/>
              <a:t>2 </a:t>
            </a:r>
            <a:r>
              <a:rPr lang="nb-NO" sz="2400" dirty="0"/>
              <a:t> pr år.</a:t>
            </a:r>
          </a:p>
        </p:txBody>
      </p:sp>
      <p:pic>
        <p:nvPicPr>
          <p:cNvPr id="8" name="Picture 4" descr="F:\Ny profil - Bare Design\Skogselskapets profil120106\ Skogselskapet\For Microsoft Office\Logo Skogsel tekst sid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5819775"/>
            <a:ext cx="1233488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014824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Mengden død ved øker</a:t>
            </a:r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6572" y="1600200"/>
            <a:ext cx="5350856" cy="4525963"/>
          </a:xfrm>
        </p:spPr>
      </p:pic>
    </p:spTree>
    <p:extLst>
      <p:ext uri="{BB962C8B-B14F-4D97-AF65-F5344CB8AC3E}">
        <p14:creationId xmlns:p14="http://schemas.microsoft.com/office/powerpoint/2010/main" val="18983514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b="1" dirty="0"/>
              <a:t>Fredet urskog har et fotavtrykk!</a:t>
            </a:r>
          </a:p>
        </p:txBody>
      </p:sp>
      <p:sp>
        <p:nvSpPr>
          <p:cNvPr id="38915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None/>
            </a:pPr>
            <a:r>
              <a:rPr lang="nb-NO" dirty="0"/>
              <a:t> </a:t>
            </a:r>
            <a:r>
              <a:rPr lang="nb-NO" sz="2800" dirty="0"/>
              <a:t>	</a:t>
            </a:r>
            <a:r>
              <a:rPr lang="nb-NO" sz="2400" dirty="0"/>
              <a:t>”De urskogene Stoltenberg vil frede er urgamle skoger som er i balanse med hensyn til binding og utslipp. Dette er altså et nullsumspill fordi CO</a:t>
            </a:r>
            <a:r>
              <a:rPr lang="nb-NO" sz="2400" baseline="-25000" dirty="0"/>
              <a:t>2</a:t>
            </a:r>
            <a:r>
              <a:rPr lang="nb-NO" sz="2400" dirty="0"/>
              <a:t> frigjøres gjennom råtning av biomasse som bindes på nytt i tilsvarende mengde. </a:t>
            </a:r>
          </a:p>
          <a:p>
            <a:pPr>
              <a:buFont typeface="Arial" pitchFamily="34" charset="0"/>
              <a:buNone/>
            </a:pPr>
            <a:r>
              <a:rPr lang="nb-NO" sz="2400" dirty="0"/>
              <a:t>	Når menneskene hugger i skogen kan imidlertid biomassen nyttiggjøres. Skog som fredes belaster atmosfæren med CO</a:t>
            </a:r>
            <a:r>
              <a:rPr lang="nb-NO" sz="2400" baseline="-25000" dirty="0"/>
              <a:t>2</a:t>
            </a:r>
            <a:r>
              <a:rPr lang="nb-NO" sz="2400" dirty="0"/>
              <a:t>-utslipp uten at menneskeheten kan nyttiggjøre seg råstoffet fra skogen til bygninger, papir og energi. Fredede skoger klarer verken å fange eller erstatte det karbonet som belaster atmosfæren”.</a:t>
            </a:r>
          </a:p>
          <a:p>
            <a:pPr>
              <a:buFont typeface="Arial" pitchFamily="34" charset="0"/>
              <a:buNone/>
            </a:pPr>
            <a:r>
              <a:rPr lang="nb-NO" sz="2400" dirty="0"/>
              <a:t>				</a:t>
            </a:r>
            <a:r>
              <a:rPr lang="nb-NO" sz="2400" i="1" dirty="0"/>
              <a:t>Johan C. Løken i VG 6. januar 2011</a:t>
            </a:r>
          </a:p>
        </p:txBody>
      </p:sp>
      <p:sp>
        <p:nvSpPr>
          <p:cNvPr id="38916" name="Line 5"/>
          <p:cNvSpPr>
            <a:spLocks noChangeShapeType="1"/>
          </p:cNvSpPr>
          <p:nvPr/>
        </p:nvSpPr>
        <p:spPr bwMode="auto">
          <a:xfrm>
            <a:off x="381000" y="1295400"/>
            <a:ext cx="82296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b-NO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8917" name="Picture 4" descr="F:\Ny profil - Bare Design\Skogselskapets profil120106\ Skogselskapet\For Microsoft Office\Logo Skogsel tekst sid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5819775"/>
            <a:ext cx="1233488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49161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574834"/>
          </a:xfrm>
        </p:spPr>
        <p:txBody>
          <a:bodyPr>
            <a:normAutofit fontScale="90000"/>
          </a:bodyPr>
          <a:lstStyle/>
          <a:p>
            <a:r>
              <a:rPr lang="nb-NO" dirty="0"/>
              <a:t>Verdens utslipp av klimagasser</a:t>
            </a:r>
          </a:p>
        </p:txBody>
      </p:sp>
      <p:pic>
        <p:nvPicPr>
          <p:cNvPr id="1026" name="Picture 2" descr="Figur 1.3 Utslipp av klimagasser. Mrd. tonn CO2-ekvivalenter&#10;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826" y="1853677"/>
            <a:ext cx="5168347" cy="410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ktangel 3"/>
          <p:cNvSpPr/>
          <p:nvPr/>
        </p:nvSpPr>
        <p:spPr>
          <a:xfrm>
            <a:off x="2286000" y="5957848"/>
            <a:ext cx="4572000" cy="7155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sz="1350" dirty="0"/>
              <a:t>Figur 1.3 Utslipp av klimagasser. Mrd. tonn CO2-ekvivalenter</a:t>
            </a:r>
          </a:p>
          <a:p>
            <a:endParaRPr lang="nb-NO" sz="1350" dirty="0"/>
          </a:p>
          <a:p>
            <a:r>
              <a:rPr lang="nb-NO" sz="1350" dirty="0"/>
              <a:t>Kilde: FNs klimapanel, IEA og OECD.</a:t>
            </a:r>
          </a:p>
        </p:txBody>
      </p:sp>
    </p:spTree>
    <p:extLst>
      <p:ext uri="{BB962C8B-B14F-4D97-AF65-F5344CB8AC3E}">
        <p14:creationId xmlns:p14="http://schemas.microsoft.com/office/powerpoint/2010/main" val="24376034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Utslippsscenarier</a:t>
            </a:r>
          </a:p>
        </p:txBody>
      </p:sp>
      <p:pic>
        <p:nvPicPr>
          <p:cNvPr id="6" name="Plassholder for innhold 5" descr="Skjermbilde 2016-02-06 kl. 07.53.31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0" t="29212" r="23765" b="25108"/>
          <a:stretch/>
        </p:blipFill>
        <p:spPr>
          <a:xfrm>
            <a:off x="590918" y="1651000"/>
            <a:ext cx="7775207" cy="4095127"/>
          </a:xfrm>
        </p:spPr>
      </p:pic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381000" y="1295400"/>
            <a:ext cx="82296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nb-NO" kern="0">
              <a:solidFill>
                <a:prstClr val="black"/>
              </a:solidFill>
            </a:endParaRPr>
          </a:p>
        </p:txBody>
      </p:sp>
      <p:pic>
        <p:nvPicPr>
          <p:cNvPr id="5" name="Picture 4" descr="F:\Ny profil - Bare Design\Skogselskapets profil120106\ Skogselskapet\For Microsoft Office\Logo Skogsel tekst sid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5819775"/>
            <a:ext cx="1233488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054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nb-NO" sz="4050" b="1" dirty="0"/>
              <a:t>Et </a:t>
            </a:r>
            <a:r>
              <a:rPr lang="nb-NO" sz="4050" b="1" dirty="0" err="1"/>
              <a:t>bioøkonomisk</a:t>
            </a:r>
            <a:r>
              <a:rPr lang="nb-NO" sz="4050" b="1" dirty="0"/>
              <a:t> perspektiv på klimapolitikken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28650" y="2481195"/>
            <a:ext cx="7886700" cy="3263504"/>
          </a:xfrm>
        </p:spPr>
        <p:txBody>
          <a:bodyPr/>
          <a:lstStyle/>
          <a:p>
            <a:pPr marL="385763" indent="-385763">
              <a:buFont typeface="+mj-lt"/>
              <a:buAutoNum type="arabicPeriod"/>
            </a:pPr>
            <a:r>
              <a:rPr lang="nb-NO" sz="3300" dirty="0"/>
              <a:t>La plantene redde verden</a:t>
            </a:r>
          </a:p>
          <a:p>
            <a:pPr marL="385763" indent="-385763">
              <a:buFont typeface="+mj-lt"/>
              <a:buAutoNum type="arabicPeriod"/>
            </a:pPr>
            <a:r>
              <a:rPr lang="nb-NO" sz="3300" dirty="0"/>
              <a:t>Utviklingen av en klimapolitikk</a:t>
            </a:r>
          </a:p>
          <a:p>
            <a:pPr marL="385763" indent="-385763">
              <a:buFont typeface="+mj-lt"/>
              <a:buAutoNum type="arabicPeriod"/>
            </a:pPr>
            <a:r>
              <a:rPr lang="nb-NO" sz="3300" dirty="0"/>
              <a:t>Fra </a:t>
            </a:r>
            <a:r>
              <a:rPr lang="nb-NO" sz="3300" dirty="0" err="1"/>
              <a:t>agrobiologi</a:t>
            </a:r>
            <a:r>
              <a:rPr lang="nb-NO" sz="3300" dirty="0"/>
              <a:t> og bioteknologi til </a:t>
            </a:r>
            <a:r>
              <a:rPr lang="nb-NO" sz="3300" dirty="0" err="1"/>
              <a:t>bioøkonomi</a:t>
            </a:r>
            <a:endParaRPr lang="nb-NO" sz="3300" dirty="0"/>
          </a:p>
          <a:p>
            <a:pPr marL="385763" indent="-385763">
              <a:buFont typeface="+mj-lt"/>
              <a:buAutoNum type="arabicPeriod"/>
            </a:pPr>
            <a:r>
              <a:rPr lang="nb-NO" sz="3300" dirty="0"/>
              <a:t>Skogens ubegrensede potensiale</a:t>
            </a:r>
          </a:p>
          <a:p>
            <a:pPr marL="385763" indent="-385763">
              <a:buFont typeface="+mj-lt"/>
              <a:buAutoNum type="arabicPeriod"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245897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b="1" dirty="0"/>
              <a:t>Klimakrisen</a:t>
            </a:r>
            <a:r>
              <a:rPr lang="nb-NO" dirty="0"/>
              <a:t> </a:t>
            </a:r>
            <a:r>
              <a:rPr lang="nb-NO" sz="3600" b="1" dirty="0"/>
              <a:t>endrer skogforvaltningen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nb-NO" b="1" u="sng" dirty="0"/>
              <a:t>Fra</a:t>
            </a:r>
            <a:r>
              <a:rPr lang="nb-NO" b="1" dirty="0"/>
              <a:t> tradisjonell bærekraft:</a:t>
            </a:r>
          </a:p>
          <a:p>
            <a:r>
              <a:rPr lang="nb-NO" dirty="0"/>
              <a:t>Avvirkningen skal ikke overstige tilveksten</a:t>
            </a:r>
          </a:p>
          <a:p>
            <a:pPr marL="0" indent="0">
              <a:buNone/>
            </a:pPr>
            <a:r>
              <a:rPr lang="nb-NO" b="1" u="sng" dirty="0"/>
              <a:t>Til</a:t>
            </a:r>
            <a:r>
              <a:rPr lang="nb-NO" b="1" dirty="0"/>
              <a:t> dynamisk bærekraft:</a:t>
            </a:r>
          </a:p>
          <a:p>
            <a:r>
              <a:rPr lang="nb-NO" dirty="0"/>
              <a:t>Avvirkning, tilvekst og stående masse øker samtidig</a:t>
            </a:r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381000" y="1219200"/>
            <a:ext cx="82296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nb-NO">
              <a:solidFill>
                <a:prstClr val="black"/>
              </a:solidFill>
            </a:endParaRPr>
          </a:p>
        </p:txBody>
      </p:sp>
      <p:pic>
        <p:nvPicPr>
          <p:cNvPr id="5" name="Picture 4" descr="F:\Ny profil - Bare Design\Skogselskapets profil120106\ Skogselskapet\For Microsoft Office\Logo Skogsel tekst sid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5819775"/>
            <a:ext cx="1233488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320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b="1" dirty="0">
                <a:latin typeface="Arial" pitchFamily="34" charset="0"/>
                <a:cs typeface="Arial" pitchFamily="34" charset="0"/>
              </a:rPr>
              <a:t>Skogforvalterens mantra: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55576" y="1772816"/>
            <a:ext cx="8229600" cy="452596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nb-NO" sz="2800" dirty="0"/>
              <a:t>Utnytt markens produksjonsevne.</a:t>
            </a:r>
          </a:p>
          <a:p>
            <a:pPr lvl="0">
              <a:spcAft>
                <a:spcPts val="600"/>
              </a:spcAft>
            </a:pPr>
            <a:r>
              <a:rPr lang="nb-NO" sz="2800" dirty="0"/>
              <a:t>Hogg skogen og få opp ny!</a:t>
            </a:r>
          </a:p>
          <a:p>
            <a:pPr lvl="0">
              <a:spcAft>
                <a:spcPts val="600"/>
              </a:spcAft>
            </a:pPr>
            <a:r>
              <a:rPr lang="nb-NO" sz="2800" dirty="0"/>
              <a:t>Hogg mye og plant enda mer!</a:t>
            </a:r>
          </a:p>
          <a:p>
            <a:pPr lvl="0">
              <a:spcAft>
                <a:spcPts val="600"/>
              </a:spcAft>
            </a:pPr>
            <a:r>
              <a:rPr lang="nb-NO" sz="2800" dirty="0"/>
              <a:t>Et mangfold av tiltak.</a:t>
            </a:r>
          </a:p>
          <a:p>
            <a:pPr>
              <a:spcAft>
                <a:spcPts val="600"/>
              </a:spcAft>
            </a:pPr>
            <a:r>
              <a:rPr lang="nb-NO" sz="2800" dirty="0"/>
              <a:t>Gjødsling – sterk og rask virkning.</a:t>
            </a:r>
          </a:p>
          <a:p>
            <a:pPr>
              <a:spcAft>
                <a:spcPts val="600"/>
              </a:spcAft>
            </a:pPr>
            <a:r>
              <a:rPr lang="nb-NO" sz="2800" dirty="0" err="1"/>
              <a:t>Påskoging</a:t>
            </a:r>
            <a:r>
              <a:rPr lang="nb-NO" sz="2800" dirty="0"/>
              <a:t> – store muligheter i Norge og globalt.</a:t>
            </a:r>
          </a:p>
        </p:txBody>
      </p:sp>
      <p:pic>
        <p:nvPicPr>
          <p:cNvPr id="4" name="Picture 4" descr="F:\Ny profil - Bare Design\Skogselskapets profil120106\ Skogselskapet\For Microsoft Office\Logo Skogsel tekst sid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5819775"/>
            <a:ext cx="1233488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381000" y="1295400"/>
            <a:ext cx="82296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nb-NO" ker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1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b="1" dirty="0">
                <a:latin typeface="Arial" pitchFamily="34" charset="0"/>
                <a:cs typeface="Arial" pitchFamily="34" charset="0"/>
              </a:rPr>
              <a:t>Biologisk fangst og lagring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81000" y="1844824"/>
            <a:ext cx="8229600" cy="29809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b-NO" sz="3600" dirty="0">
                <a:latin typeface="Arial" panose="020B0604020202020204" pitchFamily="34" charset="0"/>
                <a:cs typeface="Arial" panose="020B0604020202020204" pitchFamily="34" charset="0"/>
              </a:rPr>
              <a:t>Den norske skogen fanger våre </a:t>
            </a:r>
          </a:p>
          <a:p>
            <a:pPr marL="0" indent="0">
              <a:buNone/>
            </a:pPr>
            <a:r>
              <a:rPr lang="nb-NO" sz="3600" dirty="0">
                <a:latin typeface="Arial" panose="020B0604020202020204" pitchFamily="34" charset="0"/>
                <a:cs typeface="Arial" panose="020B0604020202020204" pitchFamily="34" charset="0"/>
              </a:rPr>
              <a:t>totale utslipp (50 mill. tonn CO</a:t>
            </a:r>
            <a:r>
              <a:rPr lang="nb-NO" sz="3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b-NO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endParaRPr lang="nb-NO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b-NO" sz="3600" dirty="0">
                <a:latin typeface="Arial" panose="020B0604020202020204" pitchFamily="34" charset="0"/>
                <a:cs typeface="Arial" panose="020B0604020202020204" pitchFamily="34" charset="0"/>
              </a:rPr>
              <a:t>	- og lagrer mer enn halvparten!</a:t>
            </a:r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381000" y="1484784"/>
            <a:ext cx="82296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nb-NO" kern="0">
              <a:solidFill>
                <a:prstClr val="black"/>
              </a:solidFill>
            </a:endParaRPr>
          </a:p>
        </p:txBody>
      </p:sp>
      <p:pic>
        <p:nvPicPr>
          <p:cNvPr id="5" name="Picture 4" descr="F:\Ny profil - Bare Design\Skogselskapets profil120106\ Skogselskapet\For Microsoft Office\Logo Skogsel tekst sid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5819775"/>
            <a:ext cx="1233488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705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b="1" dirty="0">
                <a:latin typeface="Arial" pitchFamily="34" charset="0"/>
                <a:cs typeface="Arial" pitchFamily="34" charset="0"/>
              </a:rPr>
              <a:t>Bygging med tre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331640" y="2564904"/>
            <a:ext cx="6696744" cy="2620888"/>
          </a:xfrm>
        </p:spPr>
        <p:txBody>
          <a:bodyPr>
            <a:normAutofit fontScale="77500" lnSpcReduction="20000"/>
          </a:bodyPr>
          <a:lstStyle/>
          <a:p>
            <a:r>
              <a:rPr lang="nb-NO" sz="3600" dirty="0">
                <a:latin typeface="Arial" panose="020B0604020202020204" pitchFamily="34" charset="0"/>
                <a:cs typeface="Arial" panose="020B0604020202020204" pitchFamily="34" charset="0"/>
              </a:rPr>
              <a:t>Erstatter stål og betong</a:t>
            </a:r>
          </a:p>
          <a:p>
            <a:r>
              <a:rPr lang="nb-NO" sz="3600" dirty="0">
                <a:latin typeface="Arial" panose="020B0604020202020204" pitchFamily="34" charset="0"/>
                <a:cs typeface="Arial" panose="020B0604020202020204" pitchFamily="34" charset="0"/>
              </a:rPr>
              <a:t>Tre gir varig lagring av karbon</a:t>
            </a:r>
          </a:p>
          <a:p>
            <a:endParaRPr lang="nb-NO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b-NO" sz="3600" dirty="0">
                <a:latin typeface="Arial" panose="020B0604020202020204" pitchFamily="34" charset="0"/>
                <a:cs typeface="Arial" panose="020B0604020202020204" pitchFamily="34" charset="0"/>
              </a:rPr>
              <a:t>Byggebransjen er den største klimaverstingen og står for 30 prosent av utslippene!</a:t>
            </a:r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381000" y="1484784"/>
            <a:ext cx="82296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nb-NO" kern="0">
              <a:solidFill>
                <a:prstClr val="black"/>
              </a:solidFill>
            </a:endParaRPr>
          </a:p>
        </p:txBody>
      </p:sp>
      <p:pic>
        <p:nvPicPr>
          <p:cNvPr id="5" name="Picture 4" descr="F:\Ny profil - Bare Design\Skogselskapets profil120106\ Skogselskapet\For Microsoft Office\Logo Skogsel tekst sid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5819775"/>
            <a:ext cx="1233488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7719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050"/>
          <p:cNvSpPr>
            <a:spLocks noGrp="1"/>
          </p:cNvSpPr>
          <p:nvPr>
            <p:ph type="title"/>
          </p:nvPr>
        </p:nvSpPr>
        <p:spPr>
          <a:xfrm>
            <a:off x="683568" y="404664"/>
            <a:ext cx="77724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nb-NO" sz="3600" b="1" kern="1200" dirty="0">
                <a:solidFill>
                  <a:schemeClr val="tx1"/>
                </a:solidFill>
                <a:cs typeface="Arial" pitchFamily="34" charset="0"/>
              </a:rPr>
              <a:t>Skogen tilbyr CO</a:t>
            </a:r>
            <a:r>
              <a:rPr lang="nb-NO" sz="3600" b="1" kern="1200" baseline="-25000" dirty="0">
                <a:solidFill>
                  <a:schemeClr val="tx1"/>
                </a:solidFill>
                <a:cs typeface="Arial" pitchFamily="34" charset="0"/>
              </a:rPr>
              <a:t>2</a:t>
            </a:r>
            <a:r>
              <a:rPr lang="nb-NO" sz="3600" b="1" kern="1200" dirty="0">
                <a:solidFill>
                  <a:schemeClr val="tx1"/>
                </a:solidFill>
                <a:cs typeface="Arial" pitchFamily="34" charset="0"/>
              </a:rPr>
              <a:t>-binding til 10 kr/tonn</a:t>
            </a:r>
          </a:p>
        </p:txBody>
      </p:sp>
      <p:sp>
        <p:nvSpPr>
          <p:cNvPr id="72707" name="Rectangle 2051"/>
          <p:cNvSpPr>
            <a:spLocks noGrp="1"/>
          </p:cNvSpPr>
          <p:nvPr>
            <p:ph type="body" idx="1"/>
          </p:nvPr>
        </p:nvSpPr>
        <p:spPr>
          <a:xfrm>
            <a:off x="755650" y="1844675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b-NO" sz="2400" dirty="0">
                <a:solidFill>
                  <a:srgbClr val="009900"/>
                </a:solidFill>
              </a:rPr>
              <a:t>Vi planter ny skog</a:t>
            </a:r>
          </a:p>
          <a:p>
            <a:pPr eaLnBrk="1" hangingPunct="1">
              <a:lnSpc>
                <a:spcPct val="90000"/>
              </a:lnSpc>
            </a:pPr>
            <a:r>
              <a:rPr lang="nb-NO" sz="2400" dirty="0"/>
              <a:t>Regner med tilvekst på 500 m</a:t>
            </a:r>
            <a:r>
              <a:rPr lang="nb-NO" sz="2400" baseline="30000" dirty="0"/>
              <a:t>3</a:t>
            </a:r>
            <a:r>
              <a:rPr lang="nb-NO" sz="2400" dirty="0"/>
              <a:t>/km</a:t>
            </a:r>
            <a:r>
              <a:rPr lang="nb-NO" sz="2400" baseline="30000" dirty="0"/>
              <a:t>2</a:t>
            </a:r>
            <a:r>
              <a:rPr lang="nb-NO" sz="2400" dirty="0"/>
              <a:t>/år</a:t>
            </a:r>
          </a:p>
          <a:p>
            <a:pPr eaLnBrk="1" hangingPunct="1">
              <a:lnSpc>
                <a:spcPct val="90000"/>
              </a:lnSpc>
            </a:pPr>
            <a:r>
              <a:rPr lang="nb-NO" sz="2400" dirty="0"/>
              <a:t>Regner med binding av 2 tonn CO</a:t>
            </a:r>
            <a:r>
              <a:rPr lang="nb-NO" sz="2400" baseline="-25000" dirty="0"/>
              <a:t>2</a:t>
            </a:r>
            <a:r>
              <a:rPr lang="nb-NO" sz="2400" dirty="0"/>
              <a:t>/m</a:t>
            </a:r>
            <a:r>
              <a:rPr lang="nb-NO" sz="2400" baseline="30000" dirty="0"/>
              <a:t>3</a:t>
            </a:r>
            <a:r>
              <a:rPr lang="nb-NO" sz="2400" dirty="0"/>
              <a:t>/år</a:t>
            </a:r>
          </a:p>
          <a:p>
            <a:pPr eaLnBrk="1" hangingPunct="1">
              <a:lnSpc>
                <a:spcPct val="90000"/>
              </a:lnSpc>
            </a:pPr>
            <a:r>
              <a:rPr lang="nb-NO" sz="2400" dirty="0"/>
              <a:t>Dette gir 1000 tonn CO</a:t>
            </a:r>
            <a:r>
              <a:rPr lang="nb-NO" sz="2400" baseline="-25000" dirty="0"/>
              <a:t>2</a:t>
            </a:r>
            <a:r>
              <a:rPr lang="nb-NO" sz="2400" dirty="0"/>
              <a:t>/km</a:t>
            </a:r>
            <a:r>
              <a:rPr lang="nb-NO" sz="2400" baseline="30000" dirty="0"/>
              <a:t>2</a:t>
            </a:r>
            <a:r>
              <a:rPr lang="nb-NO" sz="2400" dirty="0"/>
              <a:t>/år</a:t>
            </a:r>
          </a:p>
          <a:p>
            <a:pPr eaLnBrk="1" hangingPunct="1">
              <a:lnSpc>
                <a:spcPct val="90000"/>
              </a:lnSpc>
            </a:pPr>
            <a:r>
              <a:rPr lang="nb-NO" sz="2400" dirty="0"/>
              <a:t>Planter en km</a:t>
            </a:r>
            <a:r>
              <a:rPr lang="nb-NO" sz="2400" baseline="30000" dirty="0"/>
              <a:t>2</a:t>
            </a:r>
            <a:r>
              <a:rPr lang="nb-NO" sz="2400" dirty="0"/>
              <a:t> for 1 million kroner</a:t>
            </a:r>
          </a:p>
          <a:p>
            <a:pPr eaLnBrk="1" hangingPunct="1">
              <a:lnSpc>
                <a:spcPct val="90000"/>
              </a:lnSpc>
            </a:pPr>
            <a:r>
              <a:rPr lang="nb-NO" sz="2400" dirty="0"/>
              <a:t>Dette binder 100 000 tonn på 100 år</a:t>
            </a:r>
          </a:p>
          <a:p>
            <a:pPr eaLnBrk="1" hangingPunct="1">
              <a:lnSpc>
                <a:spcPct val="90000"/>
              </a:lnSpc>
            </a:pPr>
            <a:r>
              <a:rPr lang="nb-NO" sz="2400" b="1" dirty="0">
                <a:solidFill>
                  <a:srgbClr val="FF3300"/>
                </a:solidFill>
              </a:rPr>
              <a:t>Dette gir en kostnad på kr 10 pr tonn CO</a:t>
            </a:r>
            <a:r>
              <a:rPr lang="nb-NO" sz="2400" b="1" baseline="-25000" dirty="0">
                <a:solidFill>
                  <a:srgbClr val="FF3300"/>
                </a:solidFill>
              </a:rPr>
              <a:t>2</a:t>
            </a:r>
          </a:p>
          <a:p>
            <a:pPr eaLnBrk="1" hangingPunct="1">
              <a:lnSpc>
                <a:spcPct val="90000"/>
              </a:lnSpc>
            </a:pPr>
            <a:r>
              <a:rPr lang="nb-NO" sz="2400" dirty="0"/>
              <a:t>Rensing av CO</a:t>
            </a:r>
            <a:r>
              <a:rPr lang="nb-NO" sz="2400" baseline="-25000" dirty="0"/>
              <a:t>2</a:t>
            </a:r>
            <a:r>
              <a:rPr lang="nb-NO" sz="2400" dirty="0"/>
              <a:t> fra gasskraftverk koster 1000-3000 kr/tonn…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b-NO" sz="2000" baseline="-25000" dirty="0"/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381000" y="1295400"/>
            <a:ext cx="82296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b-NO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 descr="F:\Ny profil - Bare Design\Skogselskapets profil120106\ Skogselskapet\For Microsoft Office\Logo Skogsel tekst sid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5819775"/>
            <a:ext cx="1233488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656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b="1" dirty="0">
                <a:cs typeface="Arial" pitchFamily="34" charset="0"/>
              </a:rPr>
              <a:t>Effektiv karbonbinding</a:t>
            </a:r>
          </a:p>
        </p:txBody>
      </p:sp>
      <p:cxnSp>
        <p:nvCxnSpPr>
          <p:cNvPr id="8" name="Rett pil 7"/>
          <p:cNvCxnSpPr/>
          <p:nvPr/>
        </p:nvCxnSpPr>
        <p:spPr>
          <a:xfrm flipV="1">
            <a:off x="1547664" y="2507573"/>
            <a:ext cx="0" cy="26642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Rett pil 9"/>
          <p:cNvCxnSpPr/>
          <p:nvPr/>
        </p:nvCxnSpPr>
        <p:spPr>
          <a:xfrm>
            <a:off x="1547664" y="5171869"/>
            <a:ext cx="619268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5" name="TekstSylinder 14"/>
          <p:cNvSpPr txBox="1"/>
          <p:nvPr/>
        </p:nvSpPr>
        <p:spPr>
          <a:xfrm>
            <a:off x="379071" y="2132067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m</a:t>
            </a:r>
            <a:r>
              <a:rPr lang="nb-NO" baseline="30000" dirty="0"/>
              <a:t>3</a:t>
            </a:r>
            <a:r>
              <a:rPr lang="nb-NO" dirty="0"/>
              <a:t>/ha/år</a:t>
            </a:r>
          </a:p>
        </p:txBody>
      </p:sp>
      <p:sp>
        <p:nvSpPr>
          <p:cNvPr id="18" name="TekstSylinder 17"/>
          <p:cNvSpPr txBox="1"/>
          <p:nvPr/>
        </p:nvSpPr>
        <p:spPr>
          <a:xfrm>
            <a:off x="7740352" y="4987203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Tid</a:t>
            </a:r>
          </a:p>
        </p:txBody>
      </p:sp>
      <p:cxnSp>
        <p:nvCxnSpPr>
          <p:cNvPr id="24" name="Rett pil 23"/>
          <p:cNvCxnSpPr/>
          <p:nvPr/>
        </p:nvCxnSpPr>
        <p:spPr>
          <a:xfrm flipV="1">
            <a:off x="4644008" y="2852936"/>
            <a:ext cx="936104" cy="72008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kstSylinder 24"/>
          <p:cNvSpPr txBox="1"/>
          <p:nvPr/>
        </p:nvSpPr>
        <p:spPr>
          <a:xfrm>
            <a:off x="5652120" y="2507573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Årlig tilvekst</a:t>
            </a:r>
          </a:p>
        </p:txBody>
      </p:sp>
      <p:cxnSp>
        <p:nvCxnSpPr>
          <p:cNvPr id="27" name="Rett pil 26"/>
          <p:cNvCxnSpPr/>
          <p:nvPr/>
        </p:nvCxnSpPr>
        <p:spPr>
          <a:xfrm flipV="1">
            <a:off x="6372200" y="3958421"/>
            <a:ext cx="438288" cy="36984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kstSylinder 27"/>
          <p:cNvSpPr txBox="1"/>
          <p:nvPr/>
        </p:nvSpPr>
        <p:spPr>
          <a:xfrm>
            <a:off x="6948264" y="3639227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Årlig middel-tilvekst</a:t>
            </a:r>
          </a:p>
        </p:txBody>
      </p:sp>
      <p:cxnSp>
        <p:nvCxnSpPr>
          <p:cNvPr id="30" name="Rett pil 29"/>
          <p:cNvCxnSpPr/>
          <p:nvPr/>
        </p:nvCxnSpPr>
        <p:spPr>
          <a:xfrm>
            <a:off x="5292080" y="4162886"/>
            <a:ext cx="0" cy="1008983"/>
          </a:xfrm>
          <a:prstGeom prst="straightConnector1">
            <a:avLst/>
          </a:prstGeom>
          <a:ln w="5715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Line 5"/>
          <p:cNvSpPr>
            <a:spLocks noChangeShapeType="1"/>
          </p:cNvSpPr>
          <p:nvPr/>
        </p:nvSpPr>
        <p:spPr bwMode="auto">
          <a:xfrm>
            <a:off x="381000" y="1295400"/>
            <a:ext cx="82296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b-NO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3" name="Picture 4" descr="F:\Ny profil - Bare Design\Skogselskapets profil120106\ Skogselskapet\For Microsoft Office\Logo Skogsel tekst sid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5819775"/>
            <a:ext cx="1233488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5" name="Rett pil 34"/>
          <p:cNvCxnSpPr/>
          <p:nvPr/>
        </p:nvCxnSpPr>
        <p:spPr>
          <a:xfrm flipV="1">
            <a:off x="4260714" y="5258390"/>
            <a:ext cx="1031366" cy="5613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kstSylinder 36"/>
          <p:cNvSpPr txBox="1"/>
          <p:nvPr/>
        </p:nvSpPr>
        <p:spPr>
          <a:xfrm>
            <a:off x="2267744" y="5661248"/>
            <a:ext cx="2592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Økonomisk hogstmodenhetsalder</a:t>
            </a:r>
          </a:p>
        </p:txBody>
      </p:sp>
      <p:sp>
        <p:nvSpPr>
          <p:cNvPr id="39" name="TekstSylinder 38"/>
          <p:cNvSpPr txBox="1"/>
          <p:nvPr/>
        </p:nvSpPr>
        <p:spPr>
          <a:xfrm>
            <a:off x="379071" y="637183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/>
              <a:t>Kilde: UMB</a:t>
            </a:r>
          </a:p>
        </p:txBody>
      </p:sp>
      <p:sp>
        <p:nvSpPr>
          <p:cNvPr id="7" name="Frihåndsform 6"/>
          <p:cNvSpPr/>
          <p:nvPr/>
        </p:nvSpPr>
        <p:spPr>
          <a:xfrm>
            <a:off x="1889760" y="4169158"/>
            <a:ext cx="5510784" cy="902714"/>
          </a:xfrm>
          <a:custGeom>
            <a:avLst/>
            <a:gdLst>
              <a:gd name="connsiteX0" fmla="*/ 0 w 5510784"/>
              <a:gd name="connsiteY0" fmla="*/ 902714 h 902714"/>
              <a:gd name="connsiteX1" fmla="*/ 1524000 w 5510784"/>
              <a:gd name="connsiteY1" fmla="*/ 646682 h 902714"/>
              <a:gd name="connsiteX2" fmla="*/ 3438144 w 5510784"/>
              <a:gd name="connsiteY2" fmla="*/ 506 h 902714"/>
              <a:gd name="connsiteX3" fmla="*/ 5510784 w 5510784"/>
              <a:gd name="connsiteY3" fmla="*/ 561338 h 90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10784" h="902714">
                <a:moveTo>
                  <a:pt x="0" y="902714"/>
                </a:moveTo>
                <a:cubicBezTo>
                  <a:pt x="475488" y="849882"/>
                  <a:pt x="950976" y="797050"/>
                  <a:pt x="1524000" y="646682"/>
                </a:cubicBezTo>
                <a:cubicBezTo>
                  <a:pt x="2097024" y="496314"/>
                  <a:pt x="2773680" y="14730"/>
                  <a:pt x="3438144" y="506"/>
                </a:cubicBezTo>
                <a:cubicBezTo>
                  <a:pt x="4102608" y="-13718"/>
                  <a:pt x="4806696" y="273810"/>
                  <a:pt x="5510784" y="561338"/>
                </a:cubicBezTo>
              </a:path>
            </a:pathLst>
          </a:custGeom>
          <a:ln w="57150"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Frihåndsform 10"/>
          <p:cNvSpPr/>
          <p:nvPr/>
        </p:nvSpPr>
        <p:spPr>
          <a:xfrm>
            <a:off x="1889760" y="3470399"/>
            <a:ext cx="4754880" cy="1564897"/>
          </a:xfrm>
          <a:custGeom>
            <a:avLst/>
            <a:gdLst>
              <a:gd name="connsiteX0" fmla="*/ 0 w 4754880"/>
              <a:gd name="connsiteY0" fmla="*/ 1564897 h 1564897"/>
              <a:gd name="connsiteX1" fmla="*/ 902208 w 4754880"/>
              <a:gd name="connsiteY1" fmla="*/ 1272289 h 1564897"/>
              <a:gd name="connsiteX2" fmla="*/ 1938528 w 4754880"/>
              <a:gd name="connsiteY2" fmla="*/ 150625 h 1564897"/>
              <a:gd name="connsiteX3" fmla="*/ 2791968 w 4754880"/>
              <a:gd name="connsiteY3" fmla="*/ 101857 h 1564897"/>
              <a:gd name="connsiteX4" fmla="*/ 3645408 w 4754880"/>
              <a:gd name="connsiteY4" fmla="*/ 991873 h 1564897"/>
              <a:gd name="connsiteX5" fmla="*/ 4754880 w 4754880"/>
              <a:gd name="connsiteY5" fmla="*/ 1564897 h 1564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54880" h="1564897">
                <a:moveTo>
                  <a:pt x="0" y="1564897"/>
                </a:moveTo>
                <a:cubicBezTo>
                  <a:pt x="289560" y="1536449"/>
                  <a:pt x="579120" y="1508001"/>
                  <a:pt x="902208" y="1272289"/>
                </a:cubicBezTo>
                <a:cubicBezTo>
                  <a:pt x="1225296" y="1036577"/>
                  <a:pt x="1623568" y="345697"/>
                  <a:pt x="1938528" y="150625"/>
                </a:cubicBezTo>
                <a:cubicBezTo>
                  <a:pt x="2253488" y="-44447"/>
                  <a:pt x="2507488" y="-38351"/>
                  <a:pt x="2791968" y="101857"/>
                </a:cubicBezTo>
                <a:cubicBezTo>
                  <a:pt x="3076448" y="242065"/>
                  <a:pt x="3318256" y="748033"/>
                  <a:pt x="3645408" y="991873"/>
                </a:cubicBezTo>
                <a:cubicBezTo>
                  <a:pt x="3972560" y="1235713"/>
                  <a:pt x="4363720" y="1400305"/>
                  <a:pt x="4754880" y="1564897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982275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b="1" dirty="0">
                <a:latin typeface="Arial" pitchFamily="34" charset="0"/>
                <a:cs typeface="Arial" pitchFamily="34" charset="0"/>
              </a:rPr>
              <a:t>Norske utslipp av klimagasser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11" t="20833" r="12203" b="15077"/>
          <a:stretch/>
        </p:blipFill>
        <p:spPr bwMode="auto">
          <a:xfrm>
            <a:off x="2123729" y="1346356"/>
            <a:ext cx="4505002" cy="4307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381000" y="1340768"/>
            <a:ext cx="82296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nb-NO" kern="0">
              <a:solidFill>
                <a:prstClr val="black"/>
              </a:solidFill>
            </a:endParaRPr>
          </a:p>
        </p:txBody>
      </p:sp>
      <p:pic>
        <p:nvPicPr>
          <p:cNvPr id="5" name="Picture 4" descr="F:\Ny profil - Bare Design\Skogselskapets profil120106\ Skogselskapet\For Microsoft Office\Logo Skogsel tekst sid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5819775"/>
            <a:ext cx="1233488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kstSylinder 2"/>
          <p:cNvSpPr txBox="1"/>
          <p:nvPr/>
        </p:nvSpPr>
        <p:spPr>
          <a:xfrm>
            <a:off x="1907704" y="5819775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prstClr val="black"/>
                </a:solidFill>
              </a:rPr>
              <a:t>Fra Finansdepartementets Perspektivmelding</a:t>
            </a:r>
          </a:p>
        </p:txBody>
      </p:sp>
    </p:spTree>
    <p:extLst>
      <p:ext uri="{BB962C8B-B14F-4D97-AF65-F5344CB8AC3E}">
        <p14:creationId xmlns:p14="http://schemas.microsoft.com/office/powerpoint/2010/main" val="8328631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b="1" dirty="0">
                <a:latin typeface="Arial" pitchFamily="34" charset="0"/>
                <a:cs typeface="Arial" pitchFamily="34" charset="0"/>
              </a:rPr>
              <a:t>Karbonopptak i skog</a:t>
            </a: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381000" y="1340768"/>
            <a:ext cx="82296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nb-NO" kern="0">
              <a:solidFill>
                <a:prstClr val="black"/>
              </a:solidFill>
            </a:endParaRPr>
          </a:p>
        </p:txBody>
      </p:sp>
      <p:pic>
        <p:nvPicPr>
          <p:cNvPr id="7" name="Picture 4" descr="F:\Ny profil - Bare Design\Skogselskapets profil120106\ Skogselskapet\For Microsoft Office\Logo Skogsel tekst sid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42990" y="5819775"/>
            <a:ext cx="1233488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Bilde 7"/>
          <p:cNvPicPr/>
          <p:nvPr/>
        </p:nvPicPr>
        <p:blipFill rotWithShape="1">
          <a:blip r:embed="rId3"/>
          <a:srcRect l="24803" t="26765" r="9387" b="11765"/>
          <a:stretch/>
        </p:blipFill>
        <p:spPr bwMode="auto">
          <a:xfrm>
            <a:off x="1033795" y="1628800"/>
            <a:ext cx="7216126" cy="41909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Ellipse 1"/>
          <p:cNvSpPr/>
          <p:nvPr/>
        </p:nvSpPr>
        <p:spPr>
          <a:xfrm>
            <a:off x="5796136" y="2204864"/>
            <a:ext cx="50405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93" y="1662343"/>
            <a:ext cx="7079413" cy="4117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llipse 2"/>
          <p:cNvSpPr/>
          <p:nvPr/>
        </p:nvSpPr>
        <p:spPr>
          <a:xfrm>
            <a:off x="5508104" y="2204864"/>
            <a:ext cx="720080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647" y="4497490"/>
            <a:ext cx="744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669" y="4506693"/>
            <a:ext cx="744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669" y="2201076"/>
            <a:ext cx="744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480860"/>
            <a:ext cx="1392609" cy="395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ktangel 4"/>
          <p:cNvSpPr/>
          <p:nvPr/>
        </p:nvSpPr>
        <p:spPr>
          <a:xfrm>
            <a:off x="1080674" y="5635109"/>
            <a:ext cx="44274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>
                <a:solidFill>
                  <a:prstClr val="black"/>
                </a:solidFill>
              </a:rPr>
              <a:t>Fra Finansdepartementets Perspektivmelding</a:t>
            </a:r>
          </a:p>
        </p:txBody>
      </p:sp>
    </p:spTree>
    <p:extLst>
      <p:ext uri="{BB962C8B-B14F-4D97-AF65-F5344CB8AC3E}">
        <p14:creationId xmlns:p14="http://schemas.microsoft.com/office/powerpoint/2010/main" val="76201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541703"/>
          </a:xfrm>
        </p:spPr>
        <p:txBody>
          <a:bodyPr>
            <a:normAutofit fontScale="90000"/>
          </a:bodyPr>
          <a:lstStyle/>
          <a:p>
            <a:pPr algn="ctr"/>
            <a:r>
              <a:rPr lang="nb-NO" sz="3000" b="1" dirty="0"/>
              <a:t>Skogen og klimaregnskapet</a:t>
            </a:r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/>
          </p:nvPr>
        </p:nvGraphicFramePr>
        <p:xfrm>
          <a:off x="1058092" y="1611630"/>
          <a:ext cx="6955972" cy="451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5226">
                  <a:extLst>
                    <a:ext uri="{9D8B030D-6E8A-4147-A177-3AD203B41FA5}">
                      <a16:colId xmlns:a16="http://schemas.microsoft.com/office/drawing/2014/main" val="656096250"/>
                    </a:ext>
                  </a:extLst>
                </a:gridCol>
                <a:gridCol w="1960373">
                  <a:extLst>
                    <a:ext uri="{9D8B030D-6E8A-4147-A177-3AD203B41FA5}">
                      <a16:colId xmlns:a16="http://schemas.microsoft.com/office/drawing/2014/main" val="535795216"/>
                    </a:ext>
                  </a:extLst>
                </a:gridCol>
                <a:gridCol w="1960373">
                  <a:extLst>
                    <a:ext uri="{9D8B030D-6E8A-4147-A177-3AD203B41FA5}">
                      <a16:colId xmlns:a16="http://schemas.microsoft.com/office/drawing/2014/main" val="1650908928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endParaRPr lang="nb-NO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Hedmark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Norge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4089257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nb-NO" sz="1400" b="1" dirty="0"/>
                        <a:t>Tømmerregnskapet </a:t>
                      </a:r>
                      <a:r>
                        <a:rPr lang="nb-NO" sz="1400" b="1" dirty="0" err="1"/>
                        <a:t>mill</a:t>
                      </a:r>
                      <a:r>
                        <a:rPr lang="nb-NO" sz="1400" b="1" dirty="0"/>
                        <a:t> m3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nb-NO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nb-NO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9702961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nb-NO" sz="1400" dirty="0"/>
                        <a:t>Tilvekst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4.1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25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9349707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nb-NO" sz="1400" dirty="0"/>
                        <a:t>Avvirkning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2.9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11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8576873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nb-NO" sz="1400" dirty="0"/>
                        <a:t>Økning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1.2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14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6545319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nb-NO" sz="1400" b="1" dirty="0"/>
                        <a:t>Karbonregnskapet – mill. tonn CO2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nb-NO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nb-NO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1414793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nb-NO" sz="1400" dirty="0"/>
                        <a:t>Brutto binding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8.2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50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6074004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nb-NO" sz="1400" dirty="0"/>
                        <a:t>Netto lagring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2.4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28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4057513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nb-NO" sz="1400" dirty="0"/>
                        <a:t>Samlet utslipp </a:t>
                      </a:r>
                      <a:r>
                        <a:rPr lang="nb-NO" sz="1400" dirty="0" err="1"/>
                        <a:t>mill</a:t>
                      </a:r>
                      <a:r>
                        <a:rPr lang="nb-NO" sz="1400" dirty="0"/>
                        <a:t> tonn CO2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1.2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53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9745121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nb-NO" sz="1400" dirty="0"/>
                        <a:t>Netto binding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7.0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÷3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643515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nb-NO" sz="1400" dirty="0"/>
                        <a:t>Netto effekt lagring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1.2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÷25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2285809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nb-NO" sz="1400" b="1" dirty="0"/>
                        <a:t>Multiplikator brutto/utslipp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4176308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nb-NO" sz="1400" b="1" dirty="0"/>
                        <a:t>Verdi av bruttobinding i mill. kr.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nb-NO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nb-NO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6188242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nb-NO" sz="1400" dirty="0"/>
                        <a:t>100 kroner pr.. tonn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820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5000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3002984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nb-NO" sz="1400" b="1" dirty="0"/>
                        <a:t>1000 kroner pr. tonn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b-NO" sz="1400" b="1" dirty="0"/>
                        <a:t>8200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b-NO" sz="1400" b="1" dirty="0"/>
                        <a:t>50000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4506646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nb-NO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nb-NO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nb-NO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326073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13493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nb-NO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36867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b-NO" sz="2800" b="1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6868" name="Picture 4" descr="F:\Ny profil - Bare Design\Skogselskapets profil120106\ Skogselskapet\For Microsoft Office\Logo Skogsel tekst sid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5819775"/>
            <a:ext cx="1233488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Rectangle 6"/>
          <p:cNvSpPr>
            <a:spLocks noChangeArrowheads="1"/>
          </p:cNvSpPr>
          <p:nvPr/>
        </p:nvSpPr>
        <p:spPr bwMode="auto">
          <a:xfrm>
            <a:off x="228600" y="533400"/>
            <a:ext cx="85010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b-NO" sz="3600" b="1" dirty="0">
                <a:solidFill>
                  <a:prstClr val="black"/>
                </a:solidFill>
              </a:rPr>
              <a:t>Globale karbonstrømmer</a:t>
            </a:r>
          </a:p>
        </p:txBody>
      </p:sp>
      <p:sp>
        <p:nvSpPr>
          <p:cNvPr id="36870" name="Rectangle 12"/>
          <p:cNvSpPr>
            <a:spLocks noChangeArrowheads="1"/>
          </p:cNvSpPr>
          <p:nvPr/>
        </p:nvSpPr>
        <p:spPr bwMode="auto">
          <a:xfrm>
            <a:off x="685800" y="2286000"/>
            <a:ext cx="67056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nb-NO" b="1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nb-NO" b="1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687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50" y="1285875"/>
            <a:ext cx="8001000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2" name="Line 5"/>
          <p:cNvSpPr>
            <a:spLocks noChangeShapeType="1"/>
          </p:cNvSpPr>
          <p:nvPr/>
        </p:nvSpPr>
        <p:spPr bwMode="auto">
          <a:xfrm>
            <a:off x="381000" y="1295400"/>
            <a:ext cx="82296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b-NO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94125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3000" dirty="0"/>
              <a:t>Forelesning nr. 4, 03.05.17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b-NO" sz="4800" dirty="0"/>
              <a:t>4. Skogens ubegrensede potensiale</a:t>
            </a:r>
          </a:p>
          <a:p>
            <a:pPr marL="0" indent="0" algn="ctr">
              <a:buNone/>
            </a:pPr>
            <a:endParaRPr lang="nb-NO" sz="4500" dirty="0"/>
          </a:p>
          <a:p>
            <a:pPr marL="0" indent="0" algn="ctr">
              <a:buNone/>
            </a:pPr>
            <a:r>
              <a:rPr lang="nb-NO" sz="3600" dirty="0"/>
              <a:t>Av Johan C. Løken</a:t>
            </a:r>
          </a:p>
          <a:p>
            <a:pPr marL="0" indent="0" algn="ctr">
              <a:buNone/>
            </a:pPr>
            <a:endParaRPr lang="nb-NO" sz="4500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981334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67544" y="723900"/>
            <a:ext cx="8229600" cy="1143000"/>
          </a:xfrm>
        </p:spPr>
        <p:txBody>
          <a:bodyPr>
            <a:noAutofit/>
          </a:bodyPr>
          <a:lstStyle/>
          <a:p>
            <a:pPr lvl="0" fontAlgn="base">
              <a:spcAft>
                <a:spcPct val="0"/>
              </a:spcAft>
            </a:pPr>
            <a:r>
              <a:rPr lang="nb-NO" sz="3600" b="1" dirty="0"/>
              <a:t>La skogen redde verden</a:t>
            </a:r>
            <a:br>
              <a:rPr lang="nb-NO" sz="3600" b="1" dirty="0"/>
            </a:br>
            <a:endParaRPr lang="nb-NO" sz="3600" b="1" dirty="0"/>
          </a:p>
        </p:txBody>
      </p:sp>
      <p:pic>
        <p:nvPicPr>
          <p:cNvPr id="1026" name="Picture 2" descr="C:\Users\moltor\AppData\Local\Microsoft\Windows\Temporary Internet Files\Content.Outlook\9ZI7PAON\karbonstrøm2 n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97" y="1556792"/>
            <a:ext cx="6938487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381000" y="1295400"/>
            <a:ext cx="82296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nb-NO" kern="0">
              <a:solidFill>
                <a:prstClr val="black"/>
              </a:solidFill>
            </a:endParaRPr>
          </a:p>
        </p:txBody>
      </p:sp>
      <p:pic>
        <p:nvPicPr>
          <p:cNvPr id="5" name="Picture 4" descr="F:\Ny profil - Bare Design\Skogselskapets profil120106\ Skogselskapet\For Microsoft Office\Logo Skogsel tekst sid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5819775"/>
            <a:ext cx="1233488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51752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b="1" dirty="0"/>
              <a:t>Det biologiske karbonlageret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39552" y="1628800"/>
            <a:ext cx="8229600" cy="4525963"/>
          </a:xfrm>
        </p:spPr>
        <p:txBody>
          <a:bodyPr>
            <a:normAutofit/>
          </a:bodyPr>
          <a:lstStyle/>
          <a:p>
            <a:pPr lvl="0">
              <a:spcAft>
                <a:spcPts val="600"/>
              </a:spcAft>
            </a:pPr>
            <a:r>
              <a:rPr lang="nb-NO" sz="3600" dirty="0"/>
              <a:t>Det biologiske karbonlageret har samme størrelse som det atmosfæriske lageret.</a:t>
            </a:r>
          </a:p>
          <a:p>
            <a:pPr lvl="0">
              <a:spcAft>
                <a:spcPts val="600"/>
              </a:spcAft>
            </a:pPr>
            <a:r>
              <a:rPr lang="nb-NO" sz="3600" dirty="0"/>
              <a:t>Det betyr at vi kan håndtere krisen dersom det biologiske lageret økes med </a:t>
            </a:r>
            <a:r>
              <a:rPr lang="nb-NO" sz="3600" u="sng" dirty="0"/>
              <a:t>en</a:t>
            </a:r>
            <a:r>
              <a:rPr lang="nb-NO" sz="3600" dirty="0"/>
              <a:t> prosent pr år. </a:t>
            </a:r>
          </a:p>
          <a:p>
            <a:pPr>
              <a:buNone/>
            </a:pPr>
            <a:endParaRPr lang="nb-NO" sz="2800" dirty="0"/>
          </a:p>
        </p:txBody>
      </p:sp>
      <p:pic>
        <p:nvPicPr>
          <p:cNvPr id="4" name="Picture 4" descr="F:\Ny profil - Bare Design\Skogselskapets profil120106\ Skogselskapet\For Microsoft Office\Logo Skogsel tekst sid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5819775"/>
            <a:ext cx="1233488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381000" y="1295400"/>
            <a:ext cx="82296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nb-NO" ker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99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Lars.Laestadius\My Documents\3 Tasks and events\20 Restoration\Projects\Global assessment\Global_restoration_opportunities_Aug28_reduced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0"/>
            <a:ext cx="8546869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83711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050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nb-NO" sz="3600" b="1" dirty="0">
                <a:latin typeface="Arial" pitchFamily="34" charset="0"/>
                <a:cs typeface="Arial" pitchFamily="34" charset="0"/>
              </a:rPr>
              <a:t>Skogbruk</a:t>
            </a:r>
            <a:r>
              <a:rPr lang="nb-NO" sz="4000" b="1" dirty="0">
                <a:ea typeface="+mn-ea"/>
                <a:cs typeface="Arial" pitchFamily="34" charset="0"/>
              </a:rPr>
              <a:t> </a:t>
            </a:r>
            <a:r>
              <a:rPr lang="nb-NO" sz="4000" b="1" dirty="0">
                <a:cs typeface="Arial" pitchFamily="34" charset="0"/>
              </a:rPr>
              <a:t>i Norge i forhold til Sverige</a:t>
            </a:r>
          </a:p>
        </p:txBody>
      </p:sp>
      <p:sp>
        <p:nvSpPr>
          <p:cNvPr id="72707" name="Rectangle 2051"/>
          <p:cNvSpPr>
            <a:spLocks noGrp="1"/>
          </p:cNvSpPr>
          <p:nvPr>
            <p:ph type="body" idx="1"/>
          </p:nvPr>
        </p:nvSpPr>
        <p:spPr>
          <a:xfrm>
            <a:off x="467544" y="1630321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pitchFamily="34" charset="0"/>
              <a:buNone/>
            </a:pPr>
            <a:r>
              <a:rPr lang="nb-NO" sz="40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nb-NO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Sverige 			</a:t>
            </a:r>
            <a:r>
              <a:rPr lang="nb-NO" dirty="0">
                <a:solidFill>
                  <a:srgbClr val="00B050"/>
                </a:solidFill>
              </a:rPr>
              <a:t>= 100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pitchFamily="34" charset="0"/>
              <a:buNone/>
            </a:pPr>
            <a:r>
              <a:rPr lang="nb-NO" dirty="0">
                <a:solidFill>
                  <a:srgbClr val="FF0000"/>
                </a:solidFill>
              </a:rPr>
              <a:t>		Norge: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pitchFamily="34" charset="0"/>
              <a:buNone/>
            </a:pPr>
            <a:r>
              <a:rPr lang="nb-NO" dirty="0">
                <a:solidFill>
                  <a:srgbClr val="FF0000"/>
                </a:solidFill>
              </a:rPr>
              <a:t>		Ressursgrunnlag 	=   30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pitchFamily="34" charset="0"/>
              <a:buNone/>
            </a:pPr>
            <a:r>
              <a:rPr lang="nb-NO" dirty="0">
                <a:solidFill>
                  <a:srgbClr val="FF0000"/>
                </a:solidFill>
              </a:rPr>
              <a:t>		</a:t>
            </a:r>
            <a:r>
              <a:rPr lang="nb-NO" sz="2400" dirty="0">
                <a:solidFill>
                  <a:srgbClr val="FF0000"/>
                </a:solidFill>
              </a:rPr>
              <a:t>(areal og produksjonsevne) 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pitchFamily="34" charset="0"/>
              <a:buNone/>
            </a:pPr>
            <a:r>
              <a:rPr lang="nb-NO" dirty="0">
                <a:solidFill>
                  <a:srgbClr val="FF0000"/>
                </a:solidFill>
              </a:rPr>
              <a:t>		Tilvekst 			=   25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pitchFamily="34" charset="0"/>
              <a:buNone/>
            </a:pPr>
            <a:r>
              <a:rPr lang="nb-NO" dirty="0">
                <a:solidFill>
                  <a:srgbClr val="FF0000"/>
                </a:solidFill>
              </a:rPr>
              <a:t>		Avvirkning			=   10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pitchFamily="34" charset="0"/>
              <a:buNone/>
            </a:pPr>
            <a:r>
              <a:rPr lang="nb-NO" dirty="0">
                <a:solidFill>
                  <a:srgbClr val="FF0000"/>
                </a:solidFill>
              </a:rPr>
              <a:t>		Investering 		=     3</a:t>
            </a:r>
          </a:p>
        </p:txBody>
      </p:sp>
      <p:sp>
        <p:nvSpPr>
          <p:cNvPr id="13316" name="Line 5"/>
          <p:cNvSpPr>
            <a:spLocks noChangeShapeType="1"/>
          </p:cNvSpPr>
          <p:nvPr/>
        </p:nvSpPr>
        <p:spPr bwMode="auto">
          <a:xfrm>
            <a:off x="381000" y="1295400"/>
            <a:ext cx="82296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b-NO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7" name="Picture 4" descr="F:\Ny profil - Bare Design\Skogselskapets profil120106\ Skogselskapet\For Microsoft Office\Logo Skogsel tekst sid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5819775"/>
            <a:ext cx="1233488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6941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76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nb-NO" sz="3600" b="1" dirty="0">
                <a:latin typeface="Arial" pitchFamily="34" charset="0"/>
                <a:ea typeface="+mn-ea"/>
                <a:cs typeface="Arial" pitchFamily="34" charset="0"/>
              </a:rPr>
              <a:t>Skogpolitikkens kors</a:t>
            </a:r>
          </a:p>
        </p:txBody>
      </p:sp>
      <p:sp>
        <p:nvSpPr>
          <p:cNvPr id="16387" name="Line 5"/>
          <p:cNvSpPr>
            <a:spLocks noChangeShapeType="1"/>
          </p:cNvSpPr>
          <p:nvPr/>
        </p:nvSpPr>
        <p:spPr bwMode="auto">
          <a:xfrm>
            <a:off x="381000" y="1295400"/>
            <a:ext cx="82296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b-NO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88" name="Line 4"/>
          <p:cNvSpPr>
            <a:spLocks noChangeShapeType="1"/>
          </p:cNvSpPr>
          <p:nvPr/>
        </p:nvSpPr>
        <p:spPr bwMode="auto">
          <a:xfrm flipV="1">
            <a:off x="4495800" y="2286000"/>
            <a:ext cx="0" cy="373380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b-NO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>
            <a:off x="2438400" y="4114800"/>
            <a:ext cx="4191000" cy="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b-NO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3581400" y="1828800"/>
            <a:ext cx="1822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b-NO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Høy avvirkning</a:t>
            </a:r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3657600" y="6096000"/>
            <a:ext cx="1784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b-NO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Lav avvirkning</a:t>
            </a: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533400" y="3886200"/>
            <a:ext cx="1860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b-NO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Lav investering</a:t>
            </a:r>
          </a:p>
        </p:txBody>
      </p:sp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6705600" y="3886200"/>
            <a:ext cx="189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b-NO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Høy investering</a:t>
            </a:r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2555776" y="2924944"/>
            <a:ext cx="14401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b-NO" sz="20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Rovhogst- strategien</a:t>
            </a:r>
          </a:p>
        </p:txBody>
      </p:sp>
      <p:sp>
        <p:nvSpPr>
          <p:cNvPr id="47115" name="Rectangle 11"/>
          <p:cNvSpPr>
            <a:spLocks noChangeArrowheads="1"/>
          </p:cNvSpPr>
          <p:nvPr/>
        </p:nvSpPr>
        <p:spPr bwMode="auto">
          <a:xfrm>
            <a:off x="5025670" y="2924944"/>
            <a:ext cx="13094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b-NO" sz="20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Suksess-      strategien</a:t>
            </a:r>
          </a:p>
        </p:txBody>
      </p:sp>
      <p:sp>
        <p:nvSpPr>
          <p:cNvPr id="47116" name="Rectangle 12"/>
          <p:cNvSpPr>
            <a:spLocks noChangeArrowheads="1"/>
          </p:cNvSpPr>
          <p:nvPr/>
        </p:nvSpPr>
        <p:spPr bwMode="auto">
          <a:xfrm>
            <a:off x="2555776" y="4509120"/>
            <a:ext cx="15183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b-NO" sz="20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Forvitrings-strategien</a:t>
            </a:r>
          </a:p>
        </p:txBody>
      </p:sp>
      <p:sp>
        <p:nvSpPr>
          <p:cNvPr id="47117" name="Rectangle 13"/>
          <p:cNvSpPr>
            <a:spLocks noChangeArrowheads="1"/>
          </p:cNvSpPr>
          <p:nvPr/>
        </p:nvSpPr>
        <p:spPr bwMode="auto">
          <a:xfrm>
            <a:off x="5004048" y="4509120"/>
            <a:ext cx="13730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b-NO" sz="2000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Lager-strategien</a:t>
            </a:r>
            <a:endParaRPr lang="nb-NO" sz="2000" dirty="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4" descr="F:\Ny profil - Bare Design\Skogselskapets profil120106\ Skogselskapet\For Microsoft Office\Logo Skogsel tekst sid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5819775"/>
            <a:ext cx="1233488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0109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4" grpId="0" build="p" autoUpdateAnimBg="0"/>
      <p:bldP spid="47115" grpId="0" build="p" autoUpdateAnimBg="0"/>
      <p:bldP spid="47116" grpId="0" build="p" autoUpdateAnimBg="0"/>
      <p:bldP spid="47117" grpId="0" build="p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752600" y="1676400"/>
          <a:ext cx="53340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Diagram" r:id="rId3" imgW="5562000" imgH="2664000" progId="Excel.Sheet.8">
                  <p:embed/>
                </p:oleObj>
              </mc:Choice>
              <mc:Fallback>
                <p:oleObj name="Diagram" r:id="rId3" imgW="5562000" imgH="2664000" progId="Excel.Sheet.8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676400"/>
                        <a:ext cx="5334000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Line 5"/>
          <p:cNvSpPr>
            <a:spLocks noChangeShapeType="1"/>
          </p:cNvSpPr>
          <p:nvPr/>
        </p:nvSpPr>
        <p:spPr bwMode="auto">
          <a:xfrm>
            <a:off x="381000" y="1295400"/>
            <a:ext cx="82296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b-NO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381000" y="533400"/>
            <a:ext cx="807943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b-NO" sz="3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Norsk rovhogst i fire århundrer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b-NO" sz="3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9" name="Picture 4" descr="F:\Ny profil - Bare Design\Skogselskapets profil120106\ Skogselskapet\For Microsoft Office\Logo Skogsel tekst sid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5819775"/>
            <a:ext cx="1233488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Text Box 7"/>
          <p:cNvSpPr txBox="1">
            <a:spLocks noChangeArrowheads="1"/>
          </p:cNvSpPr>
          <p:nvPr/>
        </p:nvSpPr>
        <p:spPr bwMode="auto">
          <a:xfrm>
            <a:off x="1981200" y="6096000"/>
            <a:ext cx="4876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b-NO" sz="20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Reduksjon av stående volum 1500 - 1900</a:t>
            </a:r>
          </a:p>
        </p:txBody>
      </p:sp>
    </p:spTree>
    <p:extLst>
      <p:ext uri="{BB962C8B-B14F-4D97-AF65-F5344CB8AC3E}">
        <p14:creationId xmlns:p14="http://schemas.microsoft.com/office/powerpoint/2010/main" val="12477730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914400"/>
          </a:xfrm>
        </p:spPr>
        <p:txBody>
          <a:bodyPr>
            <a:normAutofit fontScale="90000"/>
          </a:bodyPr>
          <a:lstStyle/>
          <a:p>
            <a:r>
              <a:rPr lang="nb-NO" sz="3600" b="1" dirty="0">
                <a:latin typeface="Arial" pitchFamily="34" charset="0"/>
                <a:cs typeface="Arial" pitchFamily="34" charset="0"/>
              </a:rPr>
              <a:t>Suksess-strategien</a:t>
            </a:r>
            <a:r>
              <a:rPr lang="nb-NO" sz="4000" b="1" dirty="0"/>
              <a:t> varte i hundre år</a:t>
            </a:r>
          </a:p>
        </p:txBody>
      </p:sp>
      <p:pic>
        <p:nvPicPr>
          <p:cNvPr id="2052" name="Picture 4" descr="F:\Ny profil - Bare Design\Skogselskapets profil120106\ Skogselskapet\For Microsoft Office\Logo Skogsel tekst sid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5819775"/>
            <a:ext cx="1233488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228600" y="64008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b-NO" sz="160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2054" name="Line 5"/>
          <p:cNvSpPr>
            <a:spLocks noChangeShapeType="1"/>
          </p:cNvSpPr>
          <p:nvPr/>
        </p:nvSpPr>
        <p:spPr bwMode="auto">
          <a:xfrm>
            <a:off x="381000" y="1295400"/>
            <a:ext cx="82296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b-NO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1676400" y="5791200"/>
            <a:ext cx="5791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nb-NO" sz="20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Perioden 1900-2000</a:t>
            </a:r>
          </a:p>
        </p:txBody>
      </p:sp>
      <p:graphicFrame>
        <p:nvGraphicFramePr>
          <p:cNvPr id="2050" name="Object 7"/>
          <p:cNvGraphicFramePr>
            <a:graphicFrameLocks noChangeAspect="1"/>
          </p:cNvGraphicFramePr>
          <p:nvPr/>
        </p:nvGraphicFramePr>
        <p:xfrm>
          <a:off x="1628775" y="1481138"/>
          <a:ext cx="5886450" cy="389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name="Diagram" r:id="rId4" imgW="5886450" imgH="3895725" progId="Excel.Sheet.8">
                  <p:embed/>
                </p:oleObj>
              </mc:Choice>
              <mc:Fallback>
                <p:oleObj name="Diagram" r:id="rId4" imgW="5886450" imgH="3895725" progId="Excel.Sheet.8">
                  <p:embed/>
                  <p:pic>
                    <p:nvPicPr>
                      <p:cNvPr id="205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8775" y="1481138"/>
                        <a:ext cx="5886450" cy="3895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059810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Line 5"/>
          <p:cNvSpPr>
            <a:spLocks noChangeShapeType="1"/>
          </p:cNvSpPr>
          <p:nvPr/>
        </p:nvSpPr>
        <p:spPr bwMode="auto">
          <a:xfrm>
            <a:off x="381000" y="1295400"/>
            <a:ext cx="82296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b-NO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539552" y="476250"/>
            <a:ext cx="79928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b-NO" sz="3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Den tapte muligheten – så langt</a:t>
            </a:r>
          </a:p>
        </p:txBody>
      </p:sp>
      <p:pic>
        <p:nvPicPr>
          <p:cNvPr id="3077" name="Picture 4" descr="F:\Ny profil - Bare Design\Skogselskapets profil120106\ Skogselskapet\For Microsoft Office\Logo Skogsel tekst sid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5819775"/>
            <a:ext cx="1233488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Rectangle 5"/>
          <p:cNvSpPr>
            <a:spLocks noChangeArrowheads="1"/>
          </p:cNvSpPr>
          <p:nvPr/>
        </p:nvSpPr>
        <p:spPr bwMode="auto">
          <a:xfrm>
            <a:off x="228600" y="64008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b-NO" sz="160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3079" name="Text Box 6"/>
          <p:cNvSpPr txBox="1">
            <a:spLocks noChangeArrowheads="1"/>
          </p:cNvSpPr>
          <p:nvPr/>
        </p:nvSpPr>
        <p:spPr bwMode="auto">
          <a:xfrm>
            <a:off x="1698625" y="5791200"/>
            <a:ext cx="5768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nb-NO" sz="240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3080" name="Text Box 7"/>
          <p:cNvSpPr txBox="1">
            <a:spLocks noChangeArrowheads="1"/>
          </p:cNvSpPr>
          <p:nvPr/>
        </p:nvSpPr>
        <p:spPr bwMode="auto">
          <a:xfrm>
            <a:off x="1295400" y="5562600"/>
            <a:ext cx="624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nb-NO" sz="20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Fordobling av stående masse – og tilvekst, på 100 år</a:t>
            </a:r>
          </a:p>
        </p:txBody>
      </p:sp>
      <p:graphicFrame>
        <p:nvGraphicFramePr>
          <p:cNvPr id="3074" name="Object 8"/>
          <p:cNvGraphicFramePr>
            <a:graphicFrameLocks noChangeAspect="1"/>
          </p:cNvGraphicFramePr>
          <p:nvPr/>
        </p:nvGraphicFramePr>
        <p:xfrm>
          <a:off x="1628775" y="1481138"/>
          <a:ext cx="5886450" cy="389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2" name="Diagram" r:id="rId4" imgW="5886450" imgH="3895725" progId="Excel.Sheet.8">
                  <p:embed/>
                </p:oleObj>
              </mc:Choice>
              <mc:Fallback>
                <p:oleObj name="Diagram" r:id="rId4" imgW="5886450" imgH="3895725" progId="Excel.Sheet.8">
                  <p:embed/>
                  <p:pic>
                    <p:nvPicPr>
                      <p:cNvPr id="307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8775" y="1481138"/>
                        <a:ext cx="5886450" cy="3895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91865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Plantetall 1950-2016</a:t>
            </a:r>
          </a:p>
        </p:txBody>
      </p:sp>
      <p:graphicFrame>
        <p:nvGraphicFramePr>
          <p:cNvPr id="5" name="Diagram 4"/>
          <p:cNvGraphicFramePr>
            <a:graphicFrameLocks/>
          </p:cNvGraphicFramePr>
          <p:nvPr>
            <p:extLst/>
          </p:nvPr>
        </p:nvGraphicFramePr>
        <p:xfrm>
          <a:off x="625475" y="1785997"/>
          <a:ext cx="7893050" cy="4295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412662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IPCCs synteserapport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3384376"/>
          </a:xfrm>
        </p:spPr>
        <p:txBody>
          <a:bodyPr>
            <a:noAutofit/>
          </a:bodyPr>
          <a:lstStyle/>
          <a:p>
            <a:r>
              <a:rPr lang="nb-NO" sz="3600" dirty="0"/>
              <a:t>«De mest kostnadseffektive måtene vi i dag vet om for å fjerne CO</a:t>
            </a:r>
            <a:r>
              <a:rPr lang="nb-NO" sz="3600" baseline="-25000" dirty="0"/>
              <a:t>2</a:t>
            </a:r>
            <a:r>
              <a:rPr lang="nb-NO" sz="3600" dirty="0"/>
              <a:t> fra atmosfæren, er å produsere bioenergi fra biomasse med karbonfangst og lagring (</a:t>
            </a:r>
            <a:r>
              <a:rPr lang="nb-NO" sz="3600" dirty="0" err="1"/>
              <a:t>bio</a:t>
            </a:r>
            <a:r>
              <a:rPr lang="nb-NO" sz="3600" dirty="0"/>
              <a:t>-CCS), samt planting av ny skog i stor skala.»</a:t>
            </a:r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381000" y="1295400"/>
            <a:ext cx="82296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b-NO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F:\Ny profil - Bare Design\Skogselskapets profil120106\ Skogselskapet\For Microsoft Office\Logo Skogsel tekst sid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5819775"/>
            <a:ext cx="1233488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9818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65976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nb-NO" sz="3600" dirty="0"/>
              <a:t>Axel Heiberg </a:t>
            </a:r>
            <a:br>
              <a:rPr lang="nb-NO" sz="3600" dirty="0"/>
            </a:br>
            <a:r>
              <a:rPr lang="nb-NO" sz="3600" dirty="0"/>
              <a:t>- </a:t>
            </a:r>
            <a:r>
              <a:rPr lang="nb-NO" sz="2400" dirty="0"/>
              <a:t>Stiftet det norske Skogselskap i 1898 </a:t>
            </a:r>
            <a:br>
              <a:rPr lang="nb-NO" sz="2400" dirty="0"/>
            </a:br>
            <a:r>
              <a:rPr lang="nb-NO" sz="2400" dirty="0"/>
              <a:t>og var formann i 25 år.</a:t>
            </a:r>
            <a:br>
              <a:rPr lang="nb-NO" sz="2400" dirty="0"/>
            </a:br>
            <a:endParaRPr lang="nb-NO" sz="1600" dirty="0">
              <a:solidFill>
                <a:srgbClr val="FF0000"/>
              </a:solidFill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3037970" y="2415344"/>
            <a:ext cx="5046683" cy="150232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 6"/>
          <p:cNvSpPr/>
          <p:nvPr/>
        </p:nvSpPr>
        <p:spPr>
          <a:xfrm>
            <a:off x="3037971" y="3917671"/>
            <a:ext cx="5046683" cy="150232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ktangel 10"/>
          <p:cNvSpPr/>
          <p:nvPr/>
        </p:nvSpPr>
        <p:spPr>
          <a:xfrm>
            <a:off x="1266815" y="5518575"/>
            <a:ext cx="13751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Axel Heiberg</a:t>
            </a:r>
          </a:p>
          <a:p>
            <a:r>
              <a:rPr lang="nb-NO" dirty="0"/>
              <a:t>(1848-1932)</a:t>
            </a:r>
          </a:p>
        </p:txBody>
      </p:sp>
      <p:sp>
        <p:nvSpPr>
          <p:cNvPr id="12" name="TekstSylinder 11"/>
          <p:cNvSpPr txBox="1"/>
          <p:nvPr/>
        </p:nvSpPr>
        <p:spPr>
          <a:xfrm>
            <a:off x="3037970" y="5450891"/>
            <a:ext cx="54202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i="1" dirty="0"/>
              <a:t>”Man </a:t>
            </a:r>
            <a:r>
              <a:rPr lang="nb-NO" i="1" dirty="0" err="1"/>
              <a:t>maa</a:t>
            </a:r>
            <a:r>
              <a:rPr lang="nb-NO" i="1" dirty="0"/>
              <a:t> erindre at </a:t>
            </a:r>
            <a:r>
              <a:rPr lang="nb-NO" i="1" dirty="0" err="1"/>
              <a:t>Skovplantingen</a:t>
            </a:r>
            <a:r>
              <a:rPr lang="nb-NO" i="1" dirty="0"/>
              <a:t> øver en ganske eiendommelig humaniserende </a:t>
            </a:r>
            <a:r>
              <a:rPr lang="nb-NO" i="1" dirty="0" err="1"/>
              <a:t>Indflydelse</a:t>
            </a:r>
            <a:r>
              <a:rPr lang="nb-NO" i="1" dirty="0"/>
              <a:t> </a:t>
            </a:r>
            <a:r>
              <a:rPr lang="nb-NO" i="1" dirty="0" err="1"/>
              <a:t>paa</a:t>
            </a:r>
            <a:r>
              <a:rPr lang="nb-NO" i="1" dirty="0"/>
              <a:t> selv de </a:t>
            </a:r>
            <a:r>
              <a:rPr lang="nb-NO" i="1" dirty="0" err="1"/>
              <a:t>raaeste</a:t>
            </a:r>
            <a:r>
              <a:rPr lang="nb-NO" i="1" dirty="0"/>
              <a:t> Naturer: </a:t>
            </a:r>
            <a:r>
              <a:rPr lang="nb-NO" i="1" dirty="0" err="1"/>
              <a:t>Træplantingen</a:t>
            </a:r>
            <a:r>
              <a:rPr lang="nb-NO" i="1" dirty="0"/>
              <a:t> mildner </a:t>
            </a:r>
            <a:r>
              <a:rPr lang="nb-NO" i="1" dirty="0" err="1"/>
              <a:t>Sæderne</a:t>
            </a:r>
            <a:r>
              <a:rPr lang="nb-NO" i="1" dirty="0"/>
              <a:t> og bringer </a:t>
            </a:r>
            <a:r>
              <a:rPr lang="nb-NO" i="1" dirty="0" err="1"/>
              <a:t>Forstaaelse</a:t>
            </a:r>
            <a:r>
              <a:rPr lang="nb-NO" i="1" dirty="0"/>
              <a:t> </a:t>
            </a:r>
            <a:r>
              <a:rPr lang="nb-NO" i="1" dirty="0" err="1"/>
              <a:t>af</a:t>
            </a:r>
            <a:r>
              <a:rPr lang="nb-NO" i="1" dirty="0"/>
              <a:t> Naturens vidunderlige </a:t>
            </a:r>
            <a:r>
              <a:rPr lang="nb-NO" i="1" dirty="0" err="1"/>
              <a:t>Herlighed</a:t>
            </a:r>
            <a:r>
              <a:rPr lang="nb-NO" i="1" dirty="0"/>
              <a:t>”.</a:t>
            </a:r>
          </a:p>
        </p:txBody>
      </p:sp>
      <p:pic>
        <p:nvPicPr>
          <p:cNvPr id="3" name="Bilde 2" descr="Heiber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71" y="2393671"/>
            <a:ext cx="2324100" cy="3048000"/>
          </a:xfrm>
          <a:prstGeom prst="rect">
            <a:avLst/>
          </a:prstGeom>
        </p:spPr>
      </p:pic>
      <p:pic>
        <p:nvPicPr>
          <p:cNvPr id="8" name="Picture 4" descr="F:\Ny profil - Bare Design\Skogselskapets profil120106\ Skogselskapet\For Microsoft Office\Logo Skogsel tekst sid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0" y="314484"/>
            <a:ext cx="1233488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46752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b="1" dirty="0">
                <a:latin typeface="Arial" pitchFamily="34" charset="0"/>
                <a:cs typeface="Arial" pitchFamily="34" charset="0"/>
              </a:rPr>
              <a:t>SKOG22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86" y="1340768"/>
            <a:ext cx="8235950" cy="3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235" y="5877272"/>
            <a:ext cx="123190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8" t="11232" r="11796" b="3873"/>
          <a:stretch/>
        </p:blipFill>
        <p:spPr bwMode="auto">
          <a:xfrm>
            <a:off x="492811" y="1484784"/>
            <a:ext cx="4213012" cy="4899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Sylinder 5"/>
          <p:cNvSpPr txBox="1"/>
          <p:nvPr/>
        </p:nvSpPr>
        <p:spPr>
          <a:xfrm>
            <a:off x="5148064" y="1700808"/>
            <a:ext cx="35629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>
                <a:solidFill>
                  <a:prstClr val="black"/>
                </a:solidFill>
              </a:rPr>
              <a:t>SKOG22 er en bred og samlende strategi for forskning, utvikling, innovasjon og kunnskapsformidling for skog- og </a:t>
            </a:r>
            <a:r>
              <a:rPr lang="nb-NO" sz="2000" b="1" dirty="0" err="1">
                <a:solidFill>
                  <a:prstClr val="black"/>
                </a:solidFill>
              </a:rPr>
              <a:t>trenæringen</a:t>
            </a:r>
            <a:r>
              <a:rPr lang="nb-NO" sz="2000" b="1" dirty="0">
                <a:solidFill>
                  <a:prstClr val="black"/>
                </a:solidFill>
              </a:rPr>
              <a:t>.</a:t>
            </a:r>
          </a:p>
          <a:p>
            <a:endParaRPr lang="nb-NO" sz="2000" b="1" dirty="0">
              <a:solidFill>
                <a:prstClr val="black"/>
              </a:solidFill>
            </a:endParaRPr>
          </a:p>
          <a:p>
            <a:r>
              <a:rPr lang="nb-NO" sz="2000" b="1" dirty="0">
                <a:solidFill>
                  <a:prstClr val="black"/>
                </a:solidFill>
              </a:rPr>
              <a:t>Strategien peker på anbefalinger og tiltak som berører grunnlaget for utvikling av en robust og konkurransedyktig skog- og </a:t>
            </a:r>
            <a:r>
              <a:rPr lang="nb-NO" sz="2000" b="1" dirty="0" err="1">
                <a:solidFill>
                  <a:prstClr val="black"/>
                </a:solidFill>
              </a:rPr>
              <a:t>trenæring</a:t>
            </a:r>
            <a:endParaRPr lang="nb-NO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7064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b="1" dirty="0">
                <a:latin typeface="Arial" pitchFamily="34" charset="0"/>
                <a:cs typeface="Arial" pitchFamily="34" charset="0"/>
              </a:rPr>
              <a:t>SKOG22</a:t>
            </a:r>
          </a:p>
        </p:txBody>
      </p:sp>
      <p:sp>
        <p:nvSpPr>
          <p:cNvPr id="2" name="Plassholder for innhold 1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nb-NO" b="1" dirty="0"/>
              <a:t>MÅL</a:t>
            </a:r>
          </a:p>
          <a:p>
            <a:pPr marL="0" indent="0">
              <a:buNone/>
            </a:pPr>
            <a:r>
              <a:rPr lang="nb-NO" dirty="0"/>
              <a:t>SKOG22 har satt som et langsiktig mål at verdiskapingen fra norsk skog- og  </a:t>
            </a:r>
            <a:r>
              <a:rPr lang="nb-NO" dirty="0" err="1"/>
              <a:t>trenæring</a:t>
            </a:r>
            <a:r>
              <a:rPr lang="nb-NO" dirty="0"/>
              <a:t> skal firedobles fram til 2045.</a:t>
            </a:r>
          </a:p>
          <a:p>
            <a:pPr marL="0" indent="0">
              <a:buNone/>
            </a:pPr>
            <a:r>
              <a:rPr lang="nb-NO" dirty="0"/>
              <a:t>Strategien for å nå dette bygger på  følgende fem pilarer: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1. En bærekraftig skog- og </a:t>
            </a:r>
            <a:r>
              <a:rPr lang="nb-NO" dirty="0" err="1"/>
              <a:t>trenæring</a:t>
            </a:r>
            <a:r>
              <a:rPr lang="nb-NO" dirty="0"/>
              <a:t> skal  gi et vesentlig bidrag til utviklingen av norsk bioøkonomi og til overgangen til lavutslippssamfunnet.</a:t>
            </a:r>
          </a:p>
          <a:p>
            <a:pPr marL="0" indent="0">
              <a:buNone/>
            </a:pPr>
            <a:r>
              <a:rPr lang="nb-NO" dirty="0"/>
              <a:t>2. Høy løpende skogproduksjon og økt avvirkning av tømmer til industri, ved og til eget bruk (husbehov) fra dagens nivå på om lag 11 mill. m</a:t>
            </a:r>
            <a:r>
              <a:rPr lang="nb-NO" baseline="30000" dirty="0"/>
              <a:t>3</a:t>
            </a:r>
            <a:r>
              <a:rPr lang="nb-NO" dirty="0"/>
              <a:t> til 15 mill. m</a:t>
            </a:r>
            <a:r>
              <a:rPr lang="nb-NO" baseline="30000" dirty="0"/>
              <a:t>3</a:t>
            </a:r>
            <a:r>
              <a:rPr lang="nb-NO" dirty="0"/>
              <a:t>  i 2045.</a:t>
            </a:r>
          </a:p>
          <a:p>
            <a:pPr marL="0" indent="0">
              <a:buNone/>
            </a:pPr>
            <a:r>
              <a:rPr lang="nb-NO" dirty="0"/>
              <a:t>3. Høy grad av videreforedling og verdiskaping i Norge med en produksjon som er bærekraftig.</a:t>
            </a:r>
          </a:p>
          <a:p>
            <a:pPr marL="0" indent="0">
              <a:buNone/>
            </a:pPr>
            <a:r>
              <a:rPr lang="nb-NO" dirty="0"/>
              <a:t>4. Kontinuerlig innovasjon og effektivisering i norsk skognæring.</a:t>
            </a:r>
          </a:p>
          <a:p>
            <a:pPr marL="0" indent="0">
              <a:buNone/>
            </a:pPr>
            <a:r>
              <a:rPr lang="nb-NO" dirty="0"/>
              <a:t>5. Skognæring med høyt kompetansenivå, en sterk kunnskapsbase i alle ledd, og en aktiv rekrutteringspolitikk.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86" y="1340768"/>
            <a:ext cx="8235950" cy="3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235" y="5877272"/>
            <a:ext cx="123190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832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b="1" dirty="0">
                <a:latin typeface="Arial" pitchFamily="34" charset="0"/>
                <a:cs typeface="Arial" pitchFamily="34" charset="0"/>
              </a:rPr>
              <a:t>SKOG22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86" y="1340768"/>
            <a:ext cx="8235950" cy="3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235" y="5877272"/>
            <a:ext cx="123190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0" t="13792" r="15423" b="3449"/>
          <a:stretch/>
        </p:blipFill>
        <p:spPr bwMode="auto">
          <a:xfrm>
            <a:off x="475086" y="1556792"/>
            <a:ext cx="6984776" cy="48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47643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5" y="441325"/>
            <a:ext cx="4475163" cy="599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2478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659766"/>
            <a:ext cx="7772400" cy="1470025"/>
          </a:xfrm>
        </p:spPr>
        <p:txBody>
          <a:bodyPr>
            <a:normAutofit/>
          </a:bodyPr>
          <a:lstStyle/>
          <a:p>
            <a:r>
              <a:rPr lang="nb-NO" sz="3200" dirty="0"/>
              <a:t>Nasjonalhelten Fridtjof Nansen </a:t>
            </a:r>
            <a:br>
              <a:rPr lang="nb-NO" sz="3200" dirty="0"/>
            </a:br>
            <a:r>
              <a:rPr lang="nb-NO" sz="2200" dirty="0"/>
              <a:t>- var Skogselskapets viktigste støttespiller</a:t>
            </a:r>
            <a:endParaRPr lang="nb-NO" sz="2200" dirty="0">
              <a:solidFill>
                <a:srgbClr val="FF0000"/>
              </a:solidFill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3037970" y="2415344"/>
            <a:ext cx="5046683" cy="150232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 6"/>
          <p:cNvSpPr/>
          <p:nvPr/>
        </p:nvSpPr>
        <p:spPr>
          <a:xfrm>
            <a:off x="3037970" y="3917671"/>
            <a:ext cx="5046683" cy="150232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TekstSylinder 10"/>
          <p:cNvSpPr txBox="1"/>
          <p:nvPr/>
        </p:nvSpPr>
        <p:spPr>
          <a:xfrm>
            <a:off x="1123148" y="5419998"/>
            <a:ext cx="16296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Fridtjof Nansen </a:t>
            </a:r>
          </a:p>
          <a:p>
            <a:r>
              <a:rPr lang="nb-NO" dirty="0"/>
              <a:t>    (1861-1930)</a:t>
            </a:r>
          </a:p>
        </p:txBody>
      </p:sp>
      <p:sp>
        <p:nvSpPr>
          <p:cNvPr id="12" name="TekstSylinder 11"/>
          <p:cNvSpPr txBox="1"/>
          <p:nvPr/>
        </p:nvSpPr>
        <p:spPr>
          <a:xfrm>
            <a:off x="3037971" y="5497057"/>
            <a:ext cx="5420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i="1" dirty="0"/>
              <a:t>”Den store </a:t>
            </a:r>
            <a:r>
              <a:rPr lang="nb-NO" i="1" dirty="0" err="1"/>
              <a:t>begivenhed</a:t>
            </a:r>
            <a:r>
              <a:rPr lang="nb-NO" i="1" dirty="0"/>
              <a:t> i det </a:t>
            </a:r>
            <a:r>
              <a:rPr lang="nb-NO" i="1" dirty="0" err="1"/>
              <a:t>forløbne</a:t>
            </a:r>
            <a:r>
              <a:rPr lang="nb-NO" i="1" dirty="0"/>
              <a:t> </a:t>
            </a:r>
            <a:r>
              <a:rPr lang="nb-NO" i="1" dirty="0" err="1"/>
              <a:t>aar</a:t>
            </a:r>
            <a:r>
              <a:rPr lang="nb-NO" i="1" dirty="0"/>
              <a:t> er Stortingets og Regjeringens </a:t>
            </a:r>
            <a:r>
              <a:rPr lang="nb-NO" i="1" dirty="0" err="1"/>
              <a:t>fastlaaen</a:t>
            </a:r>
            <a:r>
              <a:rPr lang="nb-NO" i="1" dirty="0"/>
              <a:t> av Det norske Pengelotteri     til fordel for Skogsaken og </a:t>
            </a:r>
            <a:r>
              <a:rPr lang="nb-NO" i="1" dirty="0" err="1"/>
              <a:t>Turberculosesaken</a:t>
            </a:r>
            <a:r>
              <a:rPr lang="nb-NO" i="1" dirty="0"/>
              <a:t>”.</a:t>
            </a:r>
          </a:p>
          <a:p>
            <a:r>
              <a:rPr lang="nb-NO" b="1" i="1" dirty="0"/>
              <a:t>Tidsskrift for Skogbruk januar 1913</a:t>
            </a:r>
          </a:p>
        </p:txBody>
      </p:sp>
      <p:pic>
        <p:nvPicPr>
          <p:cNvPr id="3" name="Bilde 2" descr="Nanse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71" y="2387321"/>
            <a:ext cx="2120900" cy="3060700"/>
          </a:xfrm>
          <a:prstGeom prst="rect">
            <a:avLst/>
          </a:prstGeom>
        </p:spPr>
      </p:pic>
      <p:pic>
        <p:nvPicPr>
          <p:cNvPr id="8" name="Picture 4" descr="F:\Ny profil - Bare Design\Skogselskapets profil120106\ Skogselskapet\For Microsoft Office\Logo Skogsel tekst sid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0" y="314484"/>
            <a:ext cx="1233488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22540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424542" y="554660"/>
            <a:ext cx="6660111" cy="1281506"/>
          </a:xfrm>
        </p:spPr>
        <p:txBody>
          <a:bodyPr>
            <a:normAutofit fontScale="90000"/>
          </a:bodyPr>
          <a:lstStyle/>
          <a:p>
            <a:r>
              <a:rPr lang="nb-NO" sz="3600" dirty="0"/>
              <a:t>Stortingets pengelotterivedtak                i 1913 til fordel for skogsaken </a:t>
            </a:r>
            <a:br>
              <a:rPr lang="nb-NO" sz="3600" dirty="0"/>
            </a:br>
            <a:r>
              <a:rPr lang="nb-NO" sz="2200" dirty="0"/>
              <a:t>- ga grunnlaget for en aktiv skogpolitikk</a:t>
            </a:r>
            <a:br>
              <a:rPr lang="nb-NO" sz="2200" dirty="0"/>
            </a:br>
            <a:br>
              <a:rPr lang="nb-NO" sz="2200" dirty="0"/>
            </a:br>
            <a:endParaRPr lang="nb-NO" sz="2200" dirty="0">
              <a:solidFill>
                <a:srgbClr val="FF0000"/>
              </a:solidFill>
            </a:endParaRPr>
          </a:p>
        </p:txBody>
      </p:sp>
      <p:sp>
        <p:nvSpPr>
          <p:cNvPr id="10" name="TekstSylinder 9"/>
          <p:cNvSpPr txBox="1"/>
          <p:nvPr/>
        </p:nvSpPr>
        <p:spPr>
          <a:xfrm>
            <a:off x="693639" y="5449695"/>
            <a:ext cx="3654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Er tilsynelatende fortsatt en suksess.</a:t>
            </a: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1803" y="1575213"/>
            <a:ext cx="3924672" cy="5282787"/>
          </a:xfrm>
          <a:prstGeom prst="rect">
            <a:avLst/>
          </a:prstGeom>
        </p:spPr>
      </p:pic>
      <p:cxnSp>
        <p:nvCxnSpPr>
          <p:cNvPr id="4" name="Rett pil 3"/>
          <p:cNvCxnSpPr/>
          <p:nvPr/>
        </p:nvCxnSpPr>
        <p:spPr>
          <a:xfrm flipV="1">
            <a:off x="4141461" y="5066706"/>
            <a:ext cx="676438" cy="5384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Bilde 2" descr="Stortinge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60" y="2465747"/>
            <a:ext cx="3483673" cy="2308946"/>
          </a:xfrm>
          <a:prstGeom prst="rect">
            <a:avLst/>
          </a:prstGeom>
        </p:spPr>
      </p:pic>
      <p:pic>
        <p:nvPicPr>
          <p:cNvPr id="7" name="Picture 4" descr="F:\Ny profil - Bare Design\Skogselskapets profil120106\ Skogselskapet\For Microsoft Office\Logo Skogsel tekst sid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10106" y="209379"/>
            <a:ext cx="980513" cy="548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41770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76379" y="572985"/>
            <a:ext cx="7772400" cy="1074966"/>
          </a:xfrm>
        </p:spPr>
        <p:txBody>
          <a:bodyPr>
            <a:noAutofit/>
          </a:bodyPr>
          <a:lstStyle/>
          <a:p>
            <a:br>
              <a:rPr lang="nb-NO" sz="3200" dirty="0"/>
            </a:br>
            <a:r>
              <a:rPr lang="nb-NO" sz="3200" dirty="0"/>
              <a:t>Den nye grønne løgnen?</a:t>
            </a:r>
            <a:br>
              <a:rPr lang="nb-NO" sz="3200" dirty="0"/>
            </a:br>
            <a:r>
              <a:rPr lang="nb-NO" sz="2000" dirty="0"/>
              <a:t>- Dramatisk fall i karbonopptaket i norske skoger</a:t>
            </a:r>
            <a:br>
              <a:rPr lang="nb-NO" sz="3200" dirty="0"/>
            </a:br>
            <a:br>
              <a:rPr lang="nb-NO" sz="3200" dirty="0"/>
            </a:br>
            <a:endParaRPr lang="nb-NO" sz="3200" dirty="0">
              <a:solidFill>
                <a:srgbClr val="FF0000"/>
              </a:solidFill>
            </a:endParaRPr>
          </a:p>
        </p:txBody>
      </p:sp>
      <p:sp>
        <p:nvSpPr>
          <p:cNvPr id="6" name="Rektangel 5"/>
          <p:cNvSpPr/>
          <p:nvPr/>
        </p:nvSpPr>
        <p:spPr>
          <a:xfrm flipH="1">
            <a:off x="8084651" y="726170"/>
            <a:ext cx="373547" cy="48017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5" t="15400" r="24324" b="14328"/>
          <a:stretch/>
        </p:blipFill>
        <p:spPr bwMode="auto">
          <a:xfrm>
            <a:off x="621522" y="1395476"/>
            <a:ext cx="7344816" cy="443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ktangel 10"/>
          <p:cNvSpPr/>
          <p:nvPr/>
        </p:nvSpPr>
        <p:spPr>
          <a:xfrm>
            <a:off x="2489616" y="5950183"/>
            <a:ext cx="41472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000" dirty="0">
                <a:solidFill>
                  <a:prstClr val="black"/>
                </a:solidFill>
              </a:rPr>
              <a:t>Miljødirektoratet Rapport M229-2014</a:t>
            </a:r>
          </a:p>
        </p:txBody>
      </p:sp>
      <p:pic>
        <p:nvPicPr>
          <p:cNvPr id="7" name="Picture 4" descr="F:\Ny profil - Bare Design\Skogselskapets profil120106\ Skogselskapet\For Microsoft Office\Logo Skogsel tekst sid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0" y="5819775"/>
            <a:ext cx="1233488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5320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 Box 7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91191" y="707648"/>
            <a:ext cx="82296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nb-NO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Plantingen faller:</a:t>
            </a:r>
            <a:br>
              <a:rPr lang="nb-NO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endParaRPr lang="nb-NO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2817797" y="5941497"/>
            <a:ext cx="38777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Leverte skogplanter 1950 - 2014</a:t>
            </a:r>
            <a:endParaRPr lang="nb-NO" sz="2000" dirty="0"/>
          </a:p>
        </p:txBody>
      </p:sp>
      <p:pic>
        <p:nvPicPr>
          <p:cNvPr id="7" name="Picture 4" descr="F:\Ny profil - Bare Design\Skogselskapets profil120106\ Skogselskapet\For Microsoft Office\Logo Skogsel tekst sid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5819775"/>
            <a:ext cx="1233488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6655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371600" y="838841"/>
            <a:ext cx="7772400" cy="1470025"/>
          </a:xfrm>
        </p:spPr>
        <p:txBody>
          <a:bodyPr>
            <a:normAutofit/>
          </a:bodyPr>
          <a:lstStyle/>
          <a:p>
            <a:br>
              <a:rPr lang="nb-NO" sz="3600" dirty="0"/>
            </a:br>
            <a:endParaRPr lang="nb-NO" sz="1800" dirty="0"/>
          </a:p>
        </p:txBody>
      </p:sp>
      <p:sp>
        <p:nvSpPr>
          <p:cNvPr id="6" name="Rektangel 5"/>
          <p:cNvSpPr/>
          <p:nvPr/>
        </p:nvSpPr>
        <p:spPr>
          <a:xfrm>
            <a:off x="904734" y="3917164"/>
            <a:ext cx="7284347" cy="9042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 6"/>
          <p:cNvSpPr/>
          <p:nvPr/>
        </p:nvSpPr>
        <p:spPr>
          <a:xfrm>
            <a:off x="904734" y="4860005"/>
            <a:ext cx="7284347" cy="931889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5" t="15047" r="7592" b="47144"/>
          <a:stretch/>
        </p:blipFill>
        <p:spPr bwMode="auto">
          <a:xfrm>
            <a:off x="0" y="629066"/>
            <a:ext cx="9144000" cy="2953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F:\Ny profil - Bare Design\Skogselskapets profil120106\ Skogselskapet\For Microsoft Office\Logo Skogsel tekst sid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5952480"/>
            <a:ext cx="1233488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88729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348D228B43903499AD85ADB51365DFC" ma:contentTypeVersion="2" ma:contentTypeDescription="Opprett et nytt dokument." ma:contentTypeScope="" ma:versionID="39b7e47f78f7d2716641ce15a3885149">
  <xsd:schema xmlns:xsd="http://www.w3.org/2001/XMLSchema" xmlns:xs="http://www.w3.org/2001/XMLSchema" xmlns:p="http://schemas.microsoft.com/office/2006/metadata/properties" xmlns:ns2="f061aa71-9de6-4ac8-b9bb-3b7f1c299636" targetNamespace="http://schemas.microsoft.com/office/2006/metadata/properties" ma:root="true" ma:fieldsID="d08f52416d403fe510ef365321275037" ns2:_="">
    <xsd:import namespace="f061aa71-9de6-4ac8-b9bb-3b7f1c29963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61aa71-9de6-4ac8-b9bb-3b7f1c29963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ingsdetaljer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385F359-BC1F-489E-99E8-D55355CC0DF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12EC945-319F-4161-ACDD-55249E2392FD}">
  <ds:schemaRefs>
    <ds:schemaRef ds:uri="http://schemas.microsoft.com/office/2006/documentManagement/types"/>
    <ds:schemaRef ds:uri="f061aa71-9de6-4ac8-b9bb-3b7f1c299636"/>
    <ds:schemaRef ds:uri="http://purl.org/dc/terms/"/>
    <ds:schemaRef ds:uri="http://purl.org/dc/elements/1.1/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52FE013-5DFD-4F24-8195-B28D654C03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61aa71-9de6-4ac8-b9bb-3b7f1c2996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1216</TotalTime>
  <Words>947</Words>
  <Application>Microsoft Office PowerPoint</Application>
  <PresentationFormat>Skjermfremvisning (4:3)</PresentationFormat>
  <Paragraphs>194</Paragraphs>
  <Slides>43</Slides>
  <Notes>7</Notes>
  <HiddenSlides>0</HiddenSlides>
  <MMClips>0</MMClips>
  <ScaleCrop>false</ScaleCrop>
  <HeadingPairs>
    <vt:vector size="8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43</vt:i4>
      </vt:variant>
    </vt:vector>
  </HeadingPairs>
  <TitlesOfParts>
    <vt:vector size="48" baseType="lpstr">
      <vt:lpstr>Arial</vt:lpstr>
      <vt:lpstr>Calibri</vt:lpstr>
      <vt:lpstr>Times New Roman</vt:lpstr>
      <vt:lpstr>Office-tema</vt:lpstr>
      <vt:lpstr>Diagram</vt:lpstr>
      <vt:lpstr> Johan C. Løken </vt:lpstr>
      <vt:lpstr>Et bioøkonomisk perspektiv på klimapolitikken</vt:lpstr>
      <vt:lpstr>Forelesning nr. 4, 03.05.17</vt:lpstr>
      <vt:lpstr>Axel Heiberg  - Stiftet det norske Skogselskap i 1898  og var formann i 25 år. </vt:lpstr>
      <vt:lpstr>Nasjonalhelten Fridtjof Nansen  - var Skogselskapets viktigste støttespiller</vt:lpstr>
      <vt:lpstr>Stortingets pengelotterivedtak                i 1913 til fordel for skogsaken  - ga grunnlaget for en aktiv skogpolitikk  </vt:lpstr>
      <vt:lpstr> Den nye grønne løgnen? - Dramatisk fall i karbonopptaket i norske skoger  </vt:lpstr>
      <vt:lpstr>Plantingen faller: </vt:lpstr>
      <vt:lpstr> </vt:lpstr>
      <vt:lpstr>Gro Harlem Brundtland Avvikler aktiv skogpolitikk  ved å stoppe Syseregjeringens  Lysebuplan for skogplanting </vt:lpstr>
      <vt:lpstr>Skogselskapets framstøt 1998</vt:lpstr>
      <vt:lpstr>Skogstrategien - For god til å være sann? Klimameldingen 2012 en viktig seier </vt:lpstr>
      <vt:lpstr>Kampen pågår fortsatt  - Oppfølgingen i alle senere statsbudsjetter er skuffende</vt:lpstr>
      <vt:lpstr>PowerPoint-presentasjon</vt:lpstr>
      <vt:lpstr>Virkningen kan vises slik: </vt:lpstr>
      <vt:lpstr>Mengden død ved øker</vt:lpstr>
      <vt:lpstr>Fredet urskog har et fotavtrykk!</vt:lpstr>
      <vt:lpstr>Verdens utslipp av klimagasser</vt:lpstr>
      <vt:lpstr>Utslippsscenarier</vt:lpstr>
      <vt:lpstr>Klimakrisen endrer skogforvaltningen</vt:lpstr>
      <vt:lpstr>Skogforvalterens mantra: </vt:lpstr>
      <vt:lpstr>Biologisk fangst og lagring</vt:lpstr>
      <vt:lpstr>Bygging med tre</vt:lpstr>
      <vt:lpstr>Skogen tilbyr CO2-binding til 10 kr/tonn</vt:lpstr>
      <vt:lpstr>Effektiv karbonbinding</vt:lpstr>
      <vt:lpstr>Norske utslipp av klimagasser</vt:lpstr>
      <vt:lpstr>Karbonopptak i skog</vt:lpstr>
      <vt:lpstr>Skogen og klimaregnskapet</vt:lpstr>
      <vt:lpstr>PowerPoint-presentasjon</vt:lpstr>
      <vt:lpstr>La skogen redde verden </vt:lpstr>
      <vt:lpstr>Det biologiske karbonlageret</vt:lpstr>
      <vt:lpstr>PowerPoint-presentasjon</vt:lpstr>
      <vt:lpstr>Skogbruk i Norge i forhold til Sverige</vt:lpstr>
      <vt:lpstr>Skogpolitikkens kors</vt:lpstr>
      <vt:lpstr>PowerPoint-presentasjon</vt:lpstr>
      <vt:lpstr>Suksess-strategien varte i hundre år</vt:lpstr>
      <vt:lpstr>PowerPoint-presentasjon</vt:lpstr>
      <vt:lpstr>Plantetall 1950-2016</vt:lpstr>
      <vt:lpstr>IPCCs synteserapport</vt:lpstr>
      <vt:lpstr>SKOG22</vt:lpstr>
      <vt:lpstr>SKOG22</vt:lpstr>
      <vt:lpstr>SKOG22</vt:lpstr>
      <vt:lpstr>PowerPoint-presentasjon</vt:lpstr>
    </vt:vector>
  </TitlesOfParts>
  <Company>Det norske Skogselskap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 redder verden i Paris  – og på Elverum!</dc:title>
  <dc:creator>Tore Molteberg</dc:creator>
  <cp:lastModifiedBy>Yngve Sætre</cp:lastModifiedBy>
  <cp:revision>44</cp:revision>
  <dcterms:created xsi:type="dcterms:W3CDTF">2016-02-04T19:50:57Z</dcterms:created>
  <dcterms:modified xsi:type="dcterms:W3CDTF">2017-05-03T13:05:51Z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0x0101006348D228B43903499AD85ADB51365DFC</vt:lpwstr>
  </property>
</Properties>
</file>