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56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5B34B-BCA6-4A79-97F9-9E700A90C65F}" type="datetimeFigureOut">
              <a:rPr lang="nb-NO" smtClean="0"/>
              <a:t>23.03.2017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4321E-F530-47CF-8852-D87C2BEE81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292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Oversikt over føderale virkemidler knyttet til bioøkonomien. (FAR 2016)</a:t>
            </a:r>
          </a:p>
          <a:p>
            <a:endParaRPr lang="nb-NO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85B1D-AEE6-4E15-BAFB-B195EA4F6163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6470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D2C8A-F5F2-4A05-98BE-4507D15A023F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1366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D82AC-747E-0545-BBCD-7E9A857FF1D4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3775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D82AC-747E-0545-BBCD-7E9A857FF1D4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5515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D82AC-747E-0545-BBCD-7E9A857FF1D4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4601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D82AC-747E-0545-BBCD-7E9A857FF1D4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3791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D82AC-747E-0545-BBCD-7E9A857FF1D4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470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D82AC-747E-0545-BBCD-7E9A857FF1D4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594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EBBA-EBEA-49F1-B766-2E1F4E09107D}" type="datetimeFigureOut">
              <a:rPr lang="nb-NO" smtClean="0"/>
              <a:t>23.03.2017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6447-F1E2-4D01-8F0E-E980765B06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1507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EBBA-EBEA-49F1-B766-2E1F4E09107D}" type="datetimeFigureOut">
              <a:rPr lang="nb-NO" smtClean="0"/>
              <a:t>23.03.2017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6447-F1E2-4D01-8F0E-E980765B06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652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EBBA-EBEA-49F1-B766-2E1F4E09107D}" type="datetimeFigureOut">
              <a:rPr lang="nb-NO" smtClean="0"/>
              <a:t>23.03.2017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6447-F1E2-4D01-8F0E-E980765B06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574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EBBA-EBEA-49F1-B766-2E1F4E09107D}" type="datetimeFigureOut">
              <a:rPr lang="nb-NO" smtClean="0"/>
              <a:t>23.03.2017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6447-F1E2-4D01-8F0E-E980765B06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125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EBBA-EBEA-49F1-B766-2E1F4E09107D}" type="datetimeFigureOut">
              <a:rPr lang="nb-NO" smtClean="0"/>
              <a:t>23.03.2017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6447-F1E2-4D01-8F0E-E980765B06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757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EBBA-EBEA-49F1-B766-2E1F4E09107D}" type="datetimeFigureOut">
              <a:rPr lang="nb-NO" smtClean="0"/>
              <a:t>23.03.2017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6447-F1E2-4D01-8F0E-E980765B06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059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EBBA-EBEA-49F1-B766-2E1F4E09107D}" type="datetimeFigureOut">
              <a:rPr lang="nb-NO" smtClean="0"/>
              <a:t>23.03.2017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6447-F1E2-4D01-8F0E-E980765B06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236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EBBA-EBEA-49F1-B766-2E1F4E09107D}" type="datetimeFigureOut">
              <a:rPr lang="nb-NO" smtClean="0"/>
              <a:t>23.03.2017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6447-F1E2-4D01-8F0E-E980765B06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3027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EBBA-EBEA-49F1-B766-2E1F4E09107D}" type="datetimeFigureOut">
              <a:rPr lang="nb-NO" smtClean="0"/>
              <a:t>23.03.2017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6447-F1E2-4D01-8F0E-E980765B06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430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EBBA-EBEA-49F1-B766-2E1F4E09107D}" type="datetimeFigureOut">
              <a:rPr lang="nb-NO" smtClean="0"/>
              <a:t>23.03.2017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6447-F1E2-4D01-8F0E-E980765B06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376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EBBA-EBEA-49F1-B766-2E1F4E09107D}" type="datetimeFigureOut">
              <a:rPr lang="nb-NO" smtClean="0"/>
              <a:t>23.03.2017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6447-F1E2-4D01-8F0E-E980765B06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17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0EBBA-EBEA-49F1-B766-2E1F4E09107D}" type="datetimeFigureOut">
              <a:rPr lang="nb-NO" smtClean="0"/>
              <a:t>23.03.2017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86447-F1E2-4D01-8F0E-E980765B06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2942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809897"/>
            <a:ext cx="8952411" cy="2101254"/>
          </a:xfrm>
        </p:spPr>
        <p:txBody>
          <a:bodyPr>
            <a:normAutofit fontScale="90000"/>
          </a:bodyPr>
          <a:lstStyle/>
          <a:p>
            <a:r>
              <a:rPr lang="nb-NO" sz="8000" dirty="0"/>
              <a:t>Skog og klima </a:t>
            </a:r>
            <a:br>
              <a:rPr lang="nb-NO" sz="8000" dirty="0"/>
            </a:br>
            <a:r>
              <a:rPr lang="nb-NO" sz="8000" dirty="0"/>
              <a:t> </a:t>
            </a:r>
            <a:r>
              <a:rPr lang="nb-NO" dirty="0"/>
              <a:t>Johan C. Løken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 </a:t>
            </a:r>
          </a:p>
          <a:p>
            <a:r>
              <a:rPr lang="nb-NO" sz="4000" dirty="0"/>
              <a:t>Årnes </a:t>
            </a:r>
            <a:r>
              <a:rPr lang="nb-NO" sz="4000" dirty="0" err="1"/>
              <a:t>Rotary</a:t>
            </a:r>
            <a:r>
              <a:rPr lang="nb-NO" sz="4000" dirty="0"/>
              <a:t> 27. mars 2017</a:t>
            </a:r>
          </a:p>
        </p:txBody>
      </p:sp>
    </p:spTree>
    <p:extLst>
      <p:ext uri="{BB962C8B-B14F-4D97-AF65-F5344CB8AC3E}">
        <p14:creationId xmlns:p14="http://schemas.microsoft.com/office/powerpoint/2010/main" val="3555347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726192" y="793237"/>
            <a:ext cx="7772400" cy="1470025"/>
          </a:xfrm>
        </p:spPr>
        <p:txBody>
          <a:bodyPr>
            <a:normAutofit/>
          </a:bodyPr>
          <a:lstStyle/>
          <a:p>
            <a:r>
              <a:rPr lang="nb-NO" sz="3600" b="1" dirty="0"/>
              <a:t>Hva er </a:t>
            </a:r>
            <a:r>
              <a:rPr lang="nb-NO" sz="3600" b="1" dirty="0" err="1"/>
              <a:t>bioøkonomi</a:t>
            </a:r>
            <a:r>
              <a:rPr lang="nb-NO" sz="3600" b="1" dirty="0"/>
              <a:t>?</a:t>
            </a:r>
            <a:br>
              <a:rPr lang="nb-NO" sz="3600" b="1" dirty="0"/>
            </a:br>
            <a:endParaRPr lang="nb-NO" sz="1800" b="1" dirty="0"/>
          </a:p>
        </p:txBody>
      </p:sp>
      <p:sp>
        <p:nvSpPr>
          <p:cNvPr id="6" name="Rektangel 5"/>
          <p:cNvSpPr/>
          <p:nvPr/>
        </p:nvSpPr>
        <p:spPr>
          <a:xfrm>
            <a:off x="8260776" y="1983737"/>
            <a:ext cx="1347878" cy="1726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8260776" y="3710168"/>
            <a:ext cx="1347878" cy="18420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/>
          <p:cNvSpPr txBox="1"/>
          <p:nvPr/>
        </p:nvSpPr>
        <p:spPr>
          <a:xfrm>
            <a:off x="2956233" y="2463672"/>
            <a:ext cx="5304544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600" i="1" u="sng" dirty="0"/>
              <a:t>Samspillet mellom:</a:t>
            </a:r>
          </a:p>
          <a:p>
            <a:endParaRPr lang="nb-NO" sz="2600" dirty="0"/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nb-NO" sz="2600" dirty="0"/>
              <a:t>Guds gave – fotosyntesen</a:t>
            </a:r>
          </a:p>
          <a:p>
            <a:pPr marL="342900" indent="-342900">
              <a:buFontTx/>
              <a:buChar char="-"/>
            </a:pPr>
            <a:r>
              <a:rPr lang="nb-NO" sz="2600" dirty="0"/>
              <a:t>Den nye bioteknologien (DNA)</a:t>
            </a:r>
          </a:p>
          <a:p>
            <a:pPr marL="342900" indent="-342900">
              <a:buFontTx/>
              <a:buChar char="-"/>
            </a:pPr>
            <a:endParaRPr lang="nb-NO" sz="2600" dirty="0"/>
          </a:p>
          <a:p>
            <a:r>
              <a:rPr lang="nb-NO" sz="2600" dirty="0"/>
              <a:t>Den gir karbonkretsløpet en ny rolle.</a:t>
            </a:r>
          </a:p>
        </p:txBody>
      </p:sp>
    </p:spTree>
    <p:extLst>
      <p:ext uri="{BB962C8B-B14F-4D97-AF65-F5344CB8AC3E}">
        <p14:creationId xmlns:p14="http://schemas.microsoft.com/office/powerpoint/2010/main" val="1610232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85588" y="840862"/>
            <a:ext cx="7772400" cy="1470025"/>
          </a:xfrm>
        </p:spPr>
        <p:txBody>
          <a:bodyPr>
            <a:normAutofit/>
          </a:bodyPr>
          <a:lstStyle/>
          <a:p>
            <a:r>
              <a:rPr lang="nb-NO" sz="3600" b="1" dirty="0" err="1"/>
              <a:t>Bioøkonomiens</a:t>
            </a:r>
            <a:r>
              <a:rPr lang="nb-NO" sz="3600" b="1" dirty="0"/>
              <a:t> rolle i klimapolitikken</a:t>
            </a:r>
            <a:br>
              <a:rPr lang="nb-NO" sz="3600" b="1" dirty="0"/>
            </a:br>
            <a:endParaRPr lang="nb-NO" sz="1800" b="1" dirty="0"/>
          </a:p>
        </p:txBody>
      </p:sp>
      <p:sp>
        <p:nvSpPr>
          <p:cNvPr id="6" name="Rektangel 5"/>
          <p:cNvSpPr/>
          <p:nvPr/>
        </p:nvSpPr>
        <p:spPr>
          <a:xfrm>
            <a:off x="8260776" y="1983737"/>
            <a:ext cx="1347878" cy="1726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8260776" y="3710168"/>
            <a:ext cx="1347878" cy="18420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/>
          <p:cNvSpPr txBox="1"/>
          <p:nvPr/>
        </p:nvSpPr>
        <p:spPr>
          <a:xfrm>
            <a:off x="2550884" y="2463673"/>
            <a:ext cx="5709892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nb-NO" sz="2600" dirty="0"/>
              <a:t>Erstatter kull, olje og gass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nb-NO" sz="2600" dirty="0"/>
              <a:t>Lagrer karbon;</a:t>
            </a:r>
          </a:p>
          <a:p>
            <a:pPr marL="800100" lvl="1" indent="-342900">
              <a:spcAft>
                <a:spcPts val="600"/>
              </a:spcAft>
              <a:buFontTx/>
              <a:buChar char="-"/>
            </a:pPr>
            <a:r>
              <a:rPr lang="nb-NO" sz="2600" dirty="0"/>
              <a:t>Trelast</a:t>
            </a:r>
          </a:p>
          <a:p>
            <a:pPr marL="800100" lvl="1" indent="-342900">
              <a:spcAft>
                <a:spcPts val="600"/>
              </a:spcAft>
              <a:buFontTx/>
              <a:buChar char="-"/>
            </a:pPr>
            <a:r>
              <a:rPr lang="nb-NO" sz="2600" dirty="0"/>
              <a:t>Levende grønt lager (skogen)</a:t>
            </a:r>
          </a:p>
          <a:p>
            <a:pPr marL="800100" lvl="1" indent="-342900">
              <a:spcAft>
                <a:spcPts val="600"/>
              </a:spcAft>
              <a:buFontTx/>
              <a:buChar char="-"/>
            </a:pPr>
            <a:r>
              <a:rPr lang="nb-NO" sz="2600" dirty="0"/>
              <a:t>Levende brunt lager (jordsmonnet)</a:t>
            </a:r>
          </a:p>
        </p:txBody>
      </p:sp>
    </p:spTree>
    <p:extLst>
      <p:ext uri="{BB962C8B-B14F-4D97-AF65-F5344CB8AC3E}">
        <p14:creationId xmlns:p14="http://schemas.microsoft.com/office/powerpoint/2010/main" val="3505184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023449" y="513712"/>
            <a:ext cx="7772400" cy="147002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nb-NO" sz="3600" b="1" dirty="0" err="1"/>
              <a:t>Biokullstrategien</a:t>
            </a:r>
            <a:br>
              <a:rPr lang="nb-NO" sz="3600" b="1" dirty="0"/>
            </a:br>
            <a:r>
              <a:rPr lang="nb-NO" sz="2400" dirty="0"/>
              <a:t>En nærliggende del av </a:t>
            </a:r>
            <a:r>
              <a:rPr lang="nb-NO" sz="2400" dirty="0" err="1"/>
              <a:t>bioøkonomien</a:t>
            </a:r>
            <a:endParaRPr lang="nb-NO" sz="2400" b="1" dirty="0"/>
          </a:p>
        </p:txBody>
      </p:sp>
      <p:sp>
        <p:nvSpPr>
          <p:cNvPr id="6" name="Rektangel 5"/>
          <p:cNvSpPr/>
          <p:nvPr/>
        </p:nvSpPr>
        <p:spPr>
          <a:xfrm>
            <a:off x="8260776" y="1983737"/>
            <a:ext cx="1347878" cy="1726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8260776" y="3710168"/>
            <a:ext cx="1347878" cy="18420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/>
          <p:cNvSpPr txBox="1"/>
          <p:nvPr/>
        </p:nvSpPr>
        <p:spPr>
          <a:xfrm>
            <a:off x="2550884" y="2463673"/>
            <a:ext cx="570989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nb-NO" sz="2600" dirty="0"/>
              <a:t>Karbonlager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nb-NO" sz="2600" dirty="0"/>
              <a:t>Øker boniteten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endParaRPr lang="nb-NO" sz="2600" dirty="0"/>
          </a:p>
          <a:p>
            <a:pPr>
              <a:spcAft>
                <a:spcPts val="600"/>
              </a:spcAft>
            </a:pPr>
            <a:r>
              <a:rPr lang="nb-NO" sz="2600" dirty="0"/>
              <a:t>Vi avbryter karbonkretsløpet ved å    lagre det som ellers råtner.</a:t>
            </a:r>
          </a:p>
        </p:txBody>
      </p:sp>
    </p:spTree>
    <p:extLst>
      <p:ext uri="{BB962C8B-B14F-4D97-AF65-F5344CB8AC3E}">
        <p14:creationId xmlns:p14="http://schemas.microsoft.com/office/powerpoint/2010/main" val="3633634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42396" y="1426924"/>
            <a:ext cx="7772400" cy="1145105"/>
          </a:xfrm>
        </p:spPr>
        <p:txBody>
          <a:bodyPr>
            <a:normAutofit/>
          </a:bodyPr>
          <a:lstStyle/>
          <a:p>
            <a:r>
              <a:rPr lang="nb-NO" sz="3600" b="1" dirty="0"/>
              <a:t>”Min” innovasjon</a:t>
            </a:r>
            <a:br>
              <a:rPr lang="nb-NO" sz="3600" b="1" dirty="0"/>
            </a:br>
            <a:endParaRPr lang="nb-NO" sz="1800" b="1" dirty="0"/>
          </a:p>
        </p:txBody>
      </p:sp>
      <p:sp>
        <p:nvSpPr>
          <p:cNvPr id="6" name="Rektangel 5"/>
          <p:cNvSpPr/>
          <p:nvPr/>
        </p:nvSpPr>
        <p:spPr>
          <a:xfrm>
            <a:off x="8260776" y="2418285"/>
            <a:ext cx="1154020" cy="1291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8260776" y="3710168"/>
            <a:ext cx="1154020" cy="145064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/>
          <p:cNvSpPr txBox="1"/>
          <p:nvPr/>
        </p:nvSpPr>
        <p:spPr>
          <a:xfrm>
            <a:off x="2780582" y="3040753"/>
            <a:ext cx="538561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b-NO" sz="3200" i="1" dirty="0"/>
              <a:t>Bruk </a:t>
            </a:r>
            <a:r>
              <a:rPr lang="nb-NO" sz="3200" i="1" dirty="0" err="1"/>
              <a:t>biokull</a:t>
            </a:r>
            <a:r>
              <a:rPr lang="nb-NO" sz="3200" i="1" dirty="0"/>
              <a:t> for å få </a:t>
            </a:r>
          </a:p>
          <a:p>
            <a:pPr algn="ctr">
              <a:spcAft>
                <a:spcPts val="600"/>
              </a:spcAft>
            </a:pPr>
            <a:r>
              <a:rPr lang="nb-NO" sz="3200" i="1" dirty="0"/>
              <a:t>økt bonitet også i skogen!</a:t>
            </a:r>
          </a:p>
        </p:txBody>
      </p:sp>
    </p:spTree>
    <p:extLst>
      <p:ext uri="{BB962C8B-B14F-4D97-AF65-F5344CB8AC3E}">
        <p14:creationId xmlns:p14="http://schemas.microsoft.com/office/powerpoint/2010/main" val="3734613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85588" y="840862"/>
            <a:ext cx="7772400" cy="1470025"/>
          </a:xfrm>
        </p:spPr>
        <p:txBody>
          <a:bodyPr>
            <a:noAutofit/>
          </a:bodyPr>
          <a:lstStyle/>
          <a:p>
            <a:r>
              <a:rPr lang="nb-NO" sz="3400" b="1" dirty="0"/>
              <a:t>En </a:t>
            </a:r>
            <a:r>
              <a:rPr lang="nb-NO" sz="3400" b="1" dirty="0" err="1"/>
              <a:t>biokullstrategi</a:t>
            </a:r>
            <a:r>
              <a:rPr lang="nb-NO" sz="3400" b="1" dirty="0"/>
              <a:t> kan gi </a:t>
            </a:r>
            <a:br>
              <a:rPr lang="nb-NO" sz="3400" b="1" dirty="0"/>
            </a:br>
            <a:r>
              <a:rPr lang="nb-NO" sz="3400" b="1" dirty="0"/>
              <a:t>store resultater raskt</a:t>
            </a:r>
            <a:br>
              <a:rPr lang="nb-NO" sz="3400" b="1" dirty="0"/>
            </a:br>
            <a:endParaRPr lang="nb-NO" sz="3400" b="1" dirty="0"/>
          </a:p>
        </p:txBody>
      </p:sp>
      <p:sp>
        <p:nvSpPr>
          <p:cNvPr id="6" name="Rektangel 5"/>
          <p:cNvSpPr/>
          <p:nvPr/>
        </p:nvSpPr>
        <p:spPr>
          <a:xfrm>
            <a:off x="8260776" y="1983737"/>
            <a:ext cx="1347878" cy="1726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8260776" y="3710168"/>
            <a:ext cx="1347878" cy="18420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/>
          <p:cNvSpPr txBox="1"/>
          <p:nvPr/>
        </p:nvSpPr>
        <p:spPr>
          <a:xfrm>
            <a:off x="2550884" y="1983736"/>
            <a:ext cx="57098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nb-NO" sz="2600" dirty="0" err="1"/>
              <a:t>Lavteknologisk</a:t>
            </a:r>
            <a:endParaRPr lang="nb-NO" sz="2600" dirty="0"/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nb-NO" sz="2600" dirty="0"/>
              <a:t>Global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nb-NO" sz="2600" dirty="0"/>
              <a:t>Kostnadseffektiv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nb-NO" sz="2600" dirty="0"/>
              <a:t>Merverdi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nb-NO" sz="2600" dirty="0"/>
              <a:t>Bruker arbeidskraft med lav inntekt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nb-NO" sz="2600" dirty="0"/>
              <a:t>Bruker arealer med lav avkastning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nb-NO" sz="2600" dirty="0"/>
              <a:t>Stor relativ effekt med liten del av det grønne kretsløpet og det biologiske karbonlageret</a:t>
            </a:r>
          </a:p>
        </p:txBody>
      </p:sp>
    </p:spTree>
    <p:extLst>
      <p:ext uri="{BB962C8B-B14F-4D97-AF65-F5344CB8AC3E}">
        <p14:creationId xmlns:p14="http://schemas.microsoft.com/office/powerpoint/2010/main" val="2726386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67696" y="188640"/>
            <a:ext cx="8229600" cy="1143000"/>
          </a:xfrm>
        </p:spPr>
        <p:txBody>
          <a:bodyPr>
            <a:normAutofit/>
          </a:bodyPr>
          <a:lstStyle/>
          <a:p>
            <a:r>
              <a:rPr lang="nb-NO" sz="3200" b="1" dirty="0">
                <a:solidFill>
                  <a:prstClr val="black"/>
                </a:solidFill>
                <a:latin typeface="Arial" pitchFamily="34" charset="0"/>
              </a:rPr>
              <a:t>Rapport fra </a:t>
            </a:r>
            <a:br>
              <a:rPr lang="nb-NO" sz="3200" b="1" dirty="0">
                <a:solidFill>
                  <a:prstClr val="black"/>
                </a:solidFill>
                <a:latin typeface="Arial" pitchFamily="34" charset="0"/>
              </a:rPr>
            </a:br>
            <a:r>
              <a:rPr lang="nb-NO" sz="3200" b="1" dirty="0">
                <a:solidFill>
                  <a:prstClr val="black"/>
                </a:solidFill>
                <a:latin typeface="Arial" pitchFamily="34" charset="0"/>
              </a:rPr>
              <a:t>FNs miljøprogram - UNEP</a:t>
            </a:r>
            <a:endParaRPr lang="nb-NO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905000" y="1352813"/>
            <a:ext cx="822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pic>
        <p:nvPicPr>
          <p:cNvPr id="5" name="Plassholder for innhold 4" descr="Skjermbilde 2016-11-14 kl. 13.22.39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16" r="-10576"/>
          <a:stretch/>
        </p:blipFill>
        <p:spPr>
          <a:xfrm>
            <a:off x="1524000" y="1873651"/>
            <a:ext cx="4009334" cy="4617157"/>
          </a:xfrm>
        </p:spPr>
      </p:pic>
      <p:pic>
        <p:nvPicPr>
          <p:cNvPr id="6" name="Bilde 5" descr="Skjermbilde 2016-11-14 kl. 13.27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610" y="1639358"/>
            <a:ext cx="5129701" cy="357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56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67696" y="17"/>
            <a:ext cx="8229600" cy="1143000"/>
          </a:xfrm>
        </p:spPr>
        <p:txBody>
          <a:bodyPr>
            <a:normAutofit/>
          </a:bodyPr>
          <a:lstStyle/>
          <a:p>
            <a:r>
              <a:rPr lang="nb-NO" sz="2400" b="1" dirty="0">
                <a:solidFill>
                  <a:prstClr val="black"/>
                </a:solidFill>
                <a:latin typeface="Arial" pitchFamily="34" charset="0"/>
              </a:rPr>
              <a:t>Rapport fra </a:t>
            </a:r>
            <a:br>
              <a:rPr lang="nb-NO" sz="2400" b="1" dirty="0">
                <a:solidFill>
                  <a:prstClr val="black"/>
                </a:solidFill>
                <a:latin typeface="Arial" pitchFamily="34" charset="0"/>
              </a:rPr>
            </a:br>
            <a:r>
              <a:rPr lang="nb-NO" sz="2400" b="1" dirty="0">
                <a:solidFill>
                  <a:prstClr val="black"/>
                </a:solidFill>
                <a:latin typeface="Arial" pitchFamily="34" charset="0"/>
              </a:rPr>
              <a:t>FNs miljøprogram – UNEP (s. 43)</a:t>
            </a:r>
            <a:endParaRPr lang="nb-NO" sz="2400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905000" y="1125173"/>
            <a:ext cx="822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pic>
        <p:nvPicPr>
          <p:cNvPr id="6" name="Plassholder for innhold 5" descr="Skjermbilde 2016-11-14 kl. 13.30.17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50" r="-10131"/>
          <a:stretch/>
        </p:blipFill>
        <p:spPr>
          <a:xfrm>
            <a:off x="3321994" y="1244203"/>
            <a:ext cx="5783762" cy="5566694"/>
          </a:xfrm>
        </p:spPr>
      </p:pic>
    </p:spTree>
    <p:extLst>
      <p:ext uri="{BB962C8B-B14F-4D97-AF65-F5344CB8AC3E}">
        <p14:creationId xmlns:p14="http://schemas.microsoft.com/office/powerpoint/2010/main" val="158122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651279" y="586600"/>
            <a:ext cx="7772400" cy="1040233"/>
          </a:xfrm>
        </p:spPr>
        <p:txBody>
          <a:bodyPr>
            <a:normAutofit fontScale="90000"/>
          </a:bodyPr>
          <a:lstStyle/>
          <a:p>
            <a:r>
              <a:rPr lang="nb-NO" sz="3600" dirty="0"/>
              <a:t>Karbonkretsløpet</a:t>
            </a:r>
            <a:br>
              <a:rPr lang="nb-NO" sz="3600" dirty="0"/>
            </a:br>
            <a:r>
              <a:rPr lang="nb-NO" sz="2200" dirty="0"/>
              <a:t>Fotosyntesen</a:t>
            </a:r>
            <a:r>
              <a:rPr lang="nb-NO" sz="1800" dirty="0"/>
              <a:t> </a:t>
            </a:r>
            <a:br>
              <a:rPr lang="nb-NO" sz="1800" dirty="0"/>
            </a:br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>
            <a:off x="2760770" y="2449234"/>
            <a:ext cx="1801201" cy="15023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2760770" y="3951561"/>
            <a:ext cx="1801201" cy="150232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4561971" y="2449234"/>
            <a:ext cx="5046683" cy="15023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561971" y="3964136"/>
            <a:ext cx="5046683" cy="150232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2907073" y="3021255"/>
            <a:ext cx="1550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Atmosfæren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3103456" y="4549142"/>
            <a:ext cx="1458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Biosfæren</a:t>
            </a:r>
          </a:p>
        </p:txBody>
      </p:sp>
      <p:sp>
        <p:nvSpPr>
          <p:cNvPr id="35" name="Pil ned 34"/>
          <p:cNvSpPr/>
          <p:nvPr/>
        </p:nvSpPr>
        <p:spPr>
          <a:xfrm>
            <a:off x="5856844" y="3119732"/>
            <a:ext cx="1203567" cy="141102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Pil opp 36"/>
          <p:cNvSpPr/>
          <p:nvPr/>
        </p:nvSpPr>
        <p:spPr>
          <a:xfrm>
            <a:off x="7277796" y="3376817"/>
            <a:ext cx="1086131" cy="137238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/>
              <a:t>             O2</a:t>
            </a:r>
          </a:p>
        </p:txBody>
      </p:sp>
      <p:sp>
        <p:nvSpPr>
          <p:cNvPr id="39" name="TekstSylinder 38"/>
          <p:cNvSpPr txBox="1"/>
          <p:nvPr/>
        </p:nvSpPr>
        <p:spPr>
          <a:xfrm>
            <a:off x="6172259" y="2858123"/>
            <a:ext cx="539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  </a:t>
            </a:r>
          </a:p>
        </p:txBody>
      </p:sp>
      <p:sp>
        <p:nvSpPr>
          <p:cNvPr id="41" name="Bred bue 40"/>
          <p:cNvSpPr/>
          <p:nvPr/>
        </p:nvSpPr>
        <p:spPr>
          <a:xfrm rot="10800000">
            <a:off x="4997258" y="2916689"/>
            <a:ext cx="3889252" cy="2148430"/>
          </a:xfrm>
          <a:prstGeom prst="blockArc">
            <a:avLst>
              <a:gd name="adj1" fmla="val 10800000"/>
              <a:gd name="adj2" fmla="val 522653"/>
              <a:gd name="adj3" fmla="val 0"/>
            </a:avLst>
          </a:prstGeom>
          <a:solidFill>
            <a:srgbClr val="008000"/>
          </a:solidFill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45" name="Sol 44"/>
          <p:cNvSpPr/>
          <p:nvPr/>
        </p:nvSpPr>
        <p:spPr>
          <a:xfrm>
            <a:off x="4457389" y="971118"/>
            <a:ext cx="785556" cy="664012"/>
          </a:xfrm>
          <a:prstGeom prst="su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Høyrebuet pil 45"/>
          <p:cNvSpPr/>
          <p:nvPr/>
        </p:nvSpPr>
        <p:spPr>
          <a:xfrm>
            <a:off x="4850168" y="2953121"/>
            <a:ext cx="265615" cy="356906"/>
          </a:xfrm>
          <a:prstGeom prst="curv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47" name="Høyrebuet pil 46"/>
          <p:cNvSpPr/>
          <p:nvPr/>
        </p:nvSpPr>
        <p:spPr>
          <a:xfrm>
            <a:off x="4811657" y="2335340"/>
            <a:ext cx="265615" cy="356906"/>
          </a:xfrm>
          <a:prstGeom prst="curv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48" name="Høyrebuet pil 47"/>
          <p:cNvSpPr/>
          <p:nvPr/>
        </p:nvSpPr>
        <p:spPr>
          <a:xfrm>
            <a:off x="4717361" y="1751332"/>
            <a:ext cx="265615" cy="356906"/>
          </a:xfrm>
          <a:prstGeom prst="curv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50" name="Høyrebuet pil 49"/>
          <p:cNvSpPr/>
          <p:nvPr/>
        </p:nvSpPr>
        <p:spPr>
          <a:xfrm>
            <a:off x="4864453" y="3594654"/>
            <a:ext cx="265615" cy="356906"/>
          </a:xfrm>
          <a:prstGeom prst="curv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51" name="Venstrebuet pil 50"/>
          <p:cNvSpPr/>
          <p:nvPr/>
        </p:nvSpPr>
        <p:spPr>
          <a:xfrm>
            <a:off x="4997259" y="2008636"/>
            <a:ext cx="281545" cy="432296"/>
          </a:xfrm>
          <a:prstGeom prst="curved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52" name="Venstrebuet pil 51"/>
          <p:cNvSpPr/>
          <p:nvPr/>
        </p:nvSpPr>
        <p:spPr>
          <a:xfrm>
            <a:off x="5077272" y="2593332"/>
            <a:ext cx="281545" cy="432296"/>
          </a:xfrm>
          <a:prstGeom prst="curved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53" name="Venstrebuet pil 52"/>
          <p:cNvSpPr/>
          <p:nvPr/>
        </p:nvSpPr>
        <p:spPr>
          <a:xfrm>
            <a:off x="5130068" y="3231756"/>
            <a:ext cx="281545" cy="432296"/>
          </a:xfrm>
          <a:prstGeom prst="curved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54" name="Venstrebuet pil 53"/>
          <p:cNvSpPr/>
          <p:nvPr/>
        </p:nvSpPr>
        <p:spPr>
          <a:xfrm>
            <a:off x="5130068" y="3882166"/>
            <a:ext cx="281545" cy="342979"/>
          </a:xfrm>
          <a:prstGeom prst="curved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55" name="TekstSylinder 54"/>
          <p:cNvSpPr txBox="1"/>
          <p:nvPr/>
        </p:nvSpPr>
        <p:spPr>
          <a:xfrm>
            <a:off x="6172259" y="3359809"/>
            <a:ext cx="5478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 </a:t>
            </a:r>
            <a:r>
              <a:rPr lang="nb-NO" sz="1600" dirty="0"/>
              <a:t>CO2</a:t>
            </a:r>
          </a:p>
        </p:txBody>
      </p:sp>
    </p:spTree>
    <p:extLst>
      <p:ext uri="{BB962C8B-B14F-4D97-AF65-F5344CB8AC3E}">
        <p14:creationId xmlns:p14="http://schemas.microsoft.com/office/powerpoint/2010/main" val="2613405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593838" y="842150"/>
            <a:ext cx="7772400" cy="1157770"/>
          </a:xfrm>
        </p:spPr>
        <p:txBody>
          <a:bodyPr>
            <a:normAutofit fontScale="90000"/>
          </a:bodyPr>
          <a:lstStyle/>
          <a:p>
            <a:r>
              <a:rPr lang="nb-NO" sz="3600" dirty="0"/>
              <a:t>Det globale, grønne karbonkretsløpet</a:t>
            </a:r>
            <a:br>
              <a:rPr lang="nb-NO" sz="3600" dirty="0"/>
            </a:br>
            <a:r>
              <a:rPr lang="nb-NO" sz="2200" dirty="0"/>
              <a:t>Plantenes opptak og utslipp</a:t>
            </a:r>
            <a:br>
              <a:rPr lang="nb-NO" sz="2200" dirty="0"/>
            </a:br>
            <a:r>
              <a:rPr lang="nb-NO" sz="2200" dirty="0"/>
              <a:t>All menneskelig aktivitet holdt utenfor </a:t>
            </a:r>
            <a:br>
              <a:rPr lang="nb-NO" sz="2200" dirty="0"/>
            </a:br>
            <a:endParaRPr lang="nb-NO" sz="2200" dirty="0"/>
          </a:p>
        </p:txBody>
      </p:sp>
      <p:sp>
        <p:nvSpPr>
          <p:cNvPr id="4" name="Rektangel 3"/>
          <p:cNvSpPr/>
          <p:nvPr/>
        </p:nvSpPr>
        <p:spPr>
          <a:xfrm>
            <a:off x="2760770" y="2449234"/>
            <a:ext cx="1801201" cy="15023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2760770" y="3951561"/>
            <a:ext cx="1801201" cy="150232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4561971" y="2449234"/>
            <a:ext cx="5046683" cy="15023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561971" y="3951561"/>
            <a:ext cx="5046683" cy="150232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2919648" y="3021255"/>
            <a:ext cx="1496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Atmosfæren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3067888" y="4518280"/>
            <a:ext cx="1347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Biosfæren</a:t>
            </a:r>
          </a:p>
        </p:txBody>
      </p:sp>
      <p:sp>
        <p:nvSpPr>
          <p:cNvPr id="35" name="Pil ned 34"/>
          <p:cNvSpPr/>
          <p:nvPr/>
        </p:nvSpPr>
        <p:spPr>
          <a:xfrm>
            <a:off x="5856844" y="3119732"/>
            <a:ext cx="1203567" cy="141102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Pil opp 36"/>
          <p:cNvSpPr/>
          <p:nvPr/>
        </p:nvSpPr>
        <p:spPr>
          <a:xfrm>
            <a:off x="7541837" y="3323052"/>
            <a:ext cx="1269971" cy="149702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/>
              <a:t>  </a:t>
            </a:r>
          </a:p>
        </p:txBody>
      </p:sp>
      <p:sp>
        <p:nvSpPr>
          <p:cNvPr id="39" name="TekstSylinder 38"/>
          <p:cNvSpPr txBox="1"/>
          <p:nvPr/>
        </p:nvSpPr>
        <p:spPr>
          <a:xfrm>
            <a:off x="6172259" y="2858123"/>
            <a:ext cx="539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  </a:t>
            </a:r>
          </a:p>
        </p:txBody>
      </p:sp>
      <p:sp>
        <p:nvSpPr>
          <p:cNvPr id="42" name="Tolvkant 41"/>
          <p:cNvSpPr/>
          <p:nvPr/>
        </p:nvSpPr>
        <p:spPr>
          <a:xfrm>
            <a:off x="6062995" y="2623840"/>
            <a:ext cx="792124" cy="468564"/>
          </a:xfrm>
          <a:prstGeom prst="dodecagon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43" name="Tolvkant 42"/>
          <p:cNvSpPr/>
          <p:nvPr/>
        </p:nvSpPr>
        <p:spPr>
          <a:xfrm>
            <a:off x="7735257" y="4637365"/>
            <a:ext cx="892710" cy="562050"/>
          </a:xfrm>
          <a:prstGeom prst="dodecagon">
            <a:avLst/>
          </a:prstGeom>
          <a:solidFill>
            <a:srgbClr val="008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44" name="TekstSylinder 43"/>
          <p:cNvSpPr txBox="1"/>
          <p:nvPr/>
        </p:nvSpPr>
        <p:spPr>
          <a:xfrm>
            <a:off x="4561970" y="5752005"/>
            <a:ext cx="621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/>
              <a:t>Målestokk: </a:t>
            </a:r>
            <a:r>
              <a:rPr lang="nb-NO" i="1" dirty="0" err="1"/>
              <a:t>Gigatonn</a:t>
            </a:r>
            <a:r>
              <a:rPr lang="nb-NO" i="1" dirty="0"/>
              <a:t> ren karbon</a:t>
            </a:r>
          </a:p>
        </p:txBody>
      </p:sp>
    </p:spTree>
    <p:extLst>
      <p:ext uri="{BB962C8B-B14F-4D97-AF65-F5344CB8AC3E}">
        <p14:creationId xmlns:p14="http://schemas.microsoft.com/office/powerpoint/2010/main" val="1512511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209800" y="536798"/>
            <a:ext cx="7772400" cy="1470025"/>
          </a:xfrm>
        </p:spPr>
        <p:txBody>
          <a:bodyPr/>
          <a:lstStyle/>
          <a:p>
            <a:r>
              <a:rPr lang="nb-NO" sz="3200" dirty="0"/>
              <a:t>Det globale karbonkretsløpet</a:t>
            </a:r>
            <a:br>
              <a:rPr lang="nb-NO" sz="3200" dirty="0"/>
            </a:br>
            <a:r>
              <a:rPr lang="nb-NO" sz="1800" dirty="0"/>
              <a:t>Utslipp fra befolkningens fordøyelse</a:t>
            </a:r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>
            <a:off x="2760770" y="2415345"/>
            <a:ext cx="1801201" cy="15023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2760770" y="3951561"/>
            <a:ext cx="1801201" cy="150232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4561971" y="2415345"/>
            <a:ext cx="5046683" cy="15023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561971" y="3948565"/>
            <a:ext cx="5046683" cy="150232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2944793" y="3021255"/>
            <a:ext cx="1496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Atmosfæren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2944794" y="4518280"/>
            <a:ext cx="1334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Biosfæren</a:t>
            </a:r>
          </a:p>
        </p:txBody>
      </p:sp>
      <p:sp>
        <p:nvSpPr>
          <p:cNvPr id="3" name="Pil opp 2"/>
          <p:cNvSpPr/>
          <p:nvPr/>
        </p:nvSpPr>
        <p:spPr>
          <a:xfrm>
            <a:off x="4985294" y="3842970"/>
            <a:ext cx="182610" cy="85491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olvkant 10"/>
          <p:cNvSpPr/>
          <p:nvPr/>
        </p:nvSpPr>
        <p:spPr>
          <a:xfrm>
            <a:off x="4674570" y="4740632"/>
            <a:ext cx="792123" cy="465349"/>
          </a:xfrm>
          <a:prstGeom prst="dodecagon">
            <a:avLst/>
          </a:prstGeom>
          <a:solidFill>
            <a:srgbClr val="008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4561970" y="5752005"/>
            <a:ext cx="621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/>
              <a:t>Målestokk: </a:t>
            </a:r>
            <a:r>
              <a:rPr lang="nb-NO" i="1" dirty="0" err="1"/>
              <a:t>Gigatonn</a:t>
            </a:r>
            <a:r>
              <a:rPr lang="nb-NO" i="1" dirty="0"/>
              <a:t> ren karbon</a:t>
            </a:r>
          </a:p>
        </p:txBody>
      </p:sp>
    </p:spTree>
    <p:extLst>
      <p:ext uri="{BB962C8B-B14F-4D97-AF65-F5344CB8AC3E}">
        <p14:creationId xmlns:p14="http://schemas.microsoft.com/office/powerpoint/2010/main" val="1401451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270"/>
          </a:xfrm>
        </p:spPr>
        <p:txBody>
          <a:bodyPr>
            <a:normAutofit/>
          </a:bodyPr>
          <a:lstStyle/>
          <a:p>
            <a:pPr algn="ctr"/>
            <a:r>
              <a:rPr lang="nb-NO" sz="4000" b="1" dirty="0"/>
              <a:t>Skogen og klimaregnskapet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1422506"/>
              </p:ext>
            </p:extLst>
          </p:nvPr>
        </p:nvGraphicFramePr>
        <p:xfrm>
          <a:off x="1410789" y="1005840"/>
          <a:ext cx="9274629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6968">
                  <a:extLst>
                    <a:ext uri="{9D8B030D-6E8A-4147-A177-3AD203B41FA5}">
                      <a16:colId xmlns:a16="http://schemas.microsoft.com/office/drawing/2014/main" val="656096250"/>
                    </a:ext>
                  </a:extLst>
                </a:gridCol>
                <a:gridCol w="2613830">
                  <a:extLst>
                    <a:ext uri="{9D8B030D-6E8A-4147-A177-3AD203B41FA5}">
                      <a16:colId xmlns:a16="http://schemas.microsoft.com/office/drawing/2014/main" val="535795216"/>
                    </a:ext>
                  </a:extLst>
                </a:gridCol>
                <a:gridCol w="2613831">
                  <a:extLst>
                    <a:ext uri="{9D8B030D-6E8A-4147-A177-3AD203B41FA5}">
                      <a16:colId xmlns:a16="http://schemas.microsoft.com/office/drawing/2014/main" val="1650908928"/>
                    </a:ext>
                  </a:extLst>
                </a:gridCol>
              </a:tblGrid>
              <a:tr h="345349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Hedmark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Norge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892574"/>
                  </a:ext>
                </a:extLst>
              </a:tr>
              <a:tr h="345349">
                <a:tc>
                  <a:txBody>
                    <a:bodyPr/>
                    <a:lstStyle/>
                    <a:p>
                      <a:r>
                        <a:rPr lang="nb-NO" b="1" dirty="0"/>
                        <a:t>Tømmerregnskapet </a:t>
                      </a:r>
                      <a:r>
                        <a:rPr lang="nb-NO" b="1" dirty="0" err="1"/>
                        <a:t>mill</a:t>
                      </a:r>
                      <a:r>
                        <a:rPr lang="nb-NO" b="1" dirty="0"/>
                        <a:t> 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029616"/>
                  </a:ext>
                </a:extLst>
              </a:tr>
              <a:tr h="345349">
                <a:tc>
                  <a:txBody>
                    <a:bodyPr/>
                    <a:lstStyle/>
                    <a:p>
                      <a:r>
                        <a:rPr lang="nb-NO" dirty="0"/>
                        <a:t>Tilvekst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497072"/>
                  </a:ext>
                </a:extLst>
              </a:tr>
              <a:tr h="345349">
                <a:tc>
                  <a:txBody>
                    <a:bodyPr/>
                    <a:lstStyle/>
                    <a:p>
                      <a:r>
                        <a:rPr lang="nb-NO" dirty="0"/>
                        <a:t>Avvirkning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768733"/>
                  </a:ext>
                </a:extLst>
              </a:tr>
              <a:tr h="345349">
                <a:tc>
                  <a:txBody>
                    <a:bodyPr/>
                    <a:lstStyle/>
                    <a:p>
                      <a:r>
                        <a:rPr lang="nb-NO" dirty="0"/>
                        <a:t>Økning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453195"/>
                  </a:ext>
                </a:extLst>
              </a:tr>
              <a:tr h="345349">
                <a:tc>
                  <a:txBody>
                    <a:bodyPr/>
                    <a:lstStyle/>
                    <a:p>
                      <a:r>
                        <a:rPr lang="nb-NO" b="1" dirty="0"/>
                        <a:t>Karbonregnskapet – mill. tonn CO2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147938"/>
                  </a:ext>
                </a:extLst>
              </a:tr>
              <a:tr h="345349">
                <a:tc>
                  <a:txBody>
                    <a:bodyPr/>
                    <a:lstStyle/>
                    <a:p>
                      <a:r>
                        <a:rPr lang="nb-NO" dirty="0"/>
                        <a:t>Brutto binding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740043"/>
                  </a:ext>
                </a:extLst>
              </a:tr>
              <a:tr h="345349">
                <a:tc>
                  <a:txBody>
                    <a:bodyPr/>
                    <a:lstStyle/>
                    <a:p>
                      <a:r>
                        <a:rPr lang="nb-NO" dirty="0"/>
                        <a:t>Netto lagring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575134"/>
                  </a:ext>
                </a:extLst>
              </a:tr>
              <a:tr h="345349">
                <a:tc>
                  <a:txBody>
                    <a:bodyPr/>
                    <a:lstStyle/>
                    <a:p>
                      <a:r>
                        <a:rPr lang="nb-NO" dirty="0"/>
                        <a:t>Samlet utslipp </a:t>
                      </a:r>
                      <a:r>
                        <a:rPr lang="nb-NO" dirty="0" err="1"/>
                        <a:t>mill</a:t>
                      </a:r>
                      <a:r>
                        <a:rPr lang="nb-NO" dirty="0"/>
                        <a:t> tonn CO2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51218"/>
                  </a:ext>
                </a:extLst>
              </a:tr>
              <a:tr h="345349">
                <a:tc>
                  <a:txBody>
                    <a:bodyPr/>
                    <a:lstStyle/>
                    <a:p>
                      <a:r>
                        <a:rPr lang="nb-NO" dirty="0"/>
                        <a:t>Netto binding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÷3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435151"/>
                  </a:ext>
                </a:extLst>
              </a:tr>
              <a:tr h="345349">
                <a:tc>
                  <a:txBody>
                    <a:bodyPr/>
                    <a:lstStyle/>
                    <a:p>
                      <a:r>
                        <a:rPr lang="nb-NO" dirty="0"/>
                        <a:t>Netto effekt lagring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÷25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858097"/>
                  </a:ext>
                </a:extLst>
              </a:tr>
              <a:tr h="345349">
                <a:tc>
                  <a:txBody>
                    <a:bodyPr/>
                    <a:lstStyle/>
                    <a:p>
                      <a:r>
                        <a:rPr lang="nb-NO" b="1" dirty="0"/>
                        <a:t>Multiplikator brutto/utslipp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763083"/>
                  </a:ext>
                </a:extLst>
              </a:tr>
              <a:tr h="345349">
                <a:tc>
                  <a:txBody>
                    <a:bodyPr/>
                    <a:lstStyle/>
                    <a:p>
                      <a:r>
                        <a:rPr lang="nb-NO" b="1" dirty="0"/>
                        <a:t>Verdi av bruttobinding i mill. kr.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882421"/>
                  </a:ext>
                </a:extLst>
              </a:tr>
              <a:tr h="345349">
                <a:tc>
                  <a:txBody>
                    <a:bodyPr/>
                    <a:lstStyle/>
                    <a:p>
                      <a:r>
                        <a:rPr lang="nb-NO" dirty="0"/>
                        <a:t>100 kroner pr.. tonn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820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029842"/>
                  </a:ext>
                </a:extLst>
              </a:tr>
              <a:tr h="345349">
                <a:tc>
                  <a:txBody>
                    <a:bodyPr/>
                    <a:lstStyle/>
                    <a:p>
                      <a:r>
                        <a:rPr lang="nb-NO" b="1" dirty="0"/>
                        <a:t>1000 kroner pr. tonn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/>
                        <a:t>8200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066463"/>
                  </a:ext>
                </a:extLst>
              </a:tr>
              <a:tr h="345349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607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349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209800" y="395695"/>
            <a:ext cx="7772400" cy="1470025"/>
          </a:xfrm>
        </p:spPr>
        <p:txBody>
          <a:bodyPr/>
          <a:lstStyle/>
          <a:p>
            <a:r>
              <a:rPr lang="nb-NO" sz="3200" dirty="0"/>
              <a:t>Det globale karbonkretsløpet</a:t>
            </a:r>
            <a:br>
              <a:rPr lang="nb-NO" sz="3200" dirty="0"/>
            </a:br>
            <a:r>
              <a:rPr lang="nb-NO" sz="2000" dirty="0"/>
              <a:t>Utslipp fra avskoging</a:t>
            </a:r>
          </a:p>
        </p:txBody>
      </p:sp>
      <p:sp>
        <p:nvSpPr>
          <p:cNvPr id="4" name="Rektangel 3"/>
          <p:cNvSpPr/>
          <p:nvPr/>
        </p:nvSpPr>
        <p:spPr>
          <a:xfrm>
            <a:off x="2760770" y="2415345"/>
            <a:ext cx="1801201" cy="15023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2760770" y="3951561"/>
            <a:ext cx="1801201" cy="150232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4561971" y="2415345"/>
            <a:ext cx="5046683" cy="15023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561971" y="3927217"/>
            <a:ext cx="5046683" cy="152667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2944793" y="3021255"/>
            <a:ext cx="1508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Atmosfæren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2944794" y="4518280"/>
            <a:ext cx="1334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Biosfæren</a:t>
            </a:r>
          </a:p>
        </p:txBody>
      </p:sp>
      <p:sp>
        <p:nvSpPr>
          <p:cNvPr id="3" name="Pil opp 2"/>
          <p:cNvSpPr/>
          <p:nvPr/>
        </p:nvSpPr>
        <p:spPr>
          <a:xfrm>
            <a:off x="5076599" y="3842970"/>
            <a:ext cx="182610" cy="85491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olvkant 10"/>
          <p:cNvSpPr/>
          <p:nvPr/>
        </p:nvSpPr>
        <p:spPr>
          <a:xfrm>
            <a:off x="4712867" y="4740632"/>
            <a:ext cx="910074" cy="377325"/>
          </a:xfrm>
          <a:prstGeom prst="dodecagon">
            <a:avLst/>
          </a:prstGeom>
          <a:solidFill>
            <a:srgbClr val="008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</a:rPr>
              <a:t>1,5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4561970" y="5752005"/>
            <a:ext cx="621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/>
              <a:t>Målestokk: </a:t>
            </a:r>
            <a:r>
              <a:rPr lang="nb-NO" i="1" dirty="0" err="1"/>
              <a:t>Gigatonn</a:t>
            </a:r>
            <a:r>
              <a:rPr lang="nb-NO" i="1" dirty="0"/>
              <a:t> ren karbon</a:t>
            </a:r>
          </a:p>
        </p:txBody>
      </p:sp>
    </p:spTree>
    <p:extLst>
      <p:ext uri="{BB962C8B-B14F-4D97-AF65-F5344CB8AC3E}">
        <p14:creationId xmlns:p14="http://schemas.microsoft.com/office/powerpoint/2010/main" val="2155763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209800" y="503597"/>
            <a:ext cx="7772400" cy="1470025"/>
          </a:xfrm>
        </p:spPr>
        <p:txBody>
          <a:bodyPr/>
          <a:lstStyle/>
          <a:p>
            <a:r>
              <a:rPr lang="nb-NO" sz="2800" dirty="0"/>
              <a:t>Det globale karbonkretsløpet</a:t>
            </a:r>
            <a:br>
              <a:rPr lang="nb-NO" sz="2800" dirty="0"/>
            </a:br>
            <a:r>
              <a:rPr lang="nb-NO" sz="1800" dirty="0"/>
              <a:t>Utslipp ved bruk av fossile ressurser</a:t>
            </a:r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>
            <a:off x="2760770" y="2415345"/>
            <a:ext cx="1801201" cy="15023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2760770" y="3951561"/>
            <a:ext cx="1801201" cy="150232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4561971" y="2415345"/>
            <a:ext cx="5046683" cy="15023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561971" y="3927217"/>
            <a:ext cx="5046683" cy="152667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3015444" y="3021255"/>
            <a:ext cx="154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Atmosfæren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2919648" y="4518280"/>
            <a:ext cx="1360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Biosfæren</a:t>
            </a:r>
          </a:p>
        </p:txBody>
      </p:sp>
      <p:sp>
        <p:nvSpPr>
          <p:cNvPr id="3" name="Pil opp 2"/>
          <p:cNvSpPr/>
          <p:nvPr/>
        </p:nvSpPr>
        <p:spPr>
          <a:xfrm>
            <a:off x="4805657" y="3486751"/>
            <a:ext cx="863953" cy="196713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olvkant 10"/>
          <p:cNvSpPr/>
          <p:nvPr/>
        </p:nvSpPr>
        <p:spPr>
          <a:xfrm>
            <a:off x="4751751" y="5547946"/>
            <a:ext cx="917858" cy="573391"/>
          </a:xfrm>
          <a:prstGeom prst="dodecagon">
            <a:avLst/>
          </a:prstGeom>
          <a:solidFill>
            <a:schemeClr val="tx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5933767" y="5752005"/>
            <a:ext cx="367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/>
              <a:t>Målestokk: </a:t>
            </a:r>
            <a:r>
              <a:rPr lang="nb-NO" i="1" dirty="0" err="1"/>
              <a:t>Gigatonn</a:t>
            </a:r>
            <a:r>
              <a:rPr lang="nb-NO" i="1" dirty="0"/>
              <a:t> ren karbon</a:t>
            </a:r>
          </a:p>
        </p:txBody>
      </p:sp>
    </p:spTree>
    <p:extLst>
      <p:ext uri="{BB962C8B-B14F-4D97-AF65-F5344CB8AC3E}">
        <p14:creationId xmlns:p14="http://schemas.microsoft.com/office/powerpoint/2010/main" val="2966375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209800" y="395695"/>
            <a:ext cx="7772400" cy="1470025"/>
          </a:xfrm>
        </p:spPr>
        <p:txBody>
          <a:bodyPr/>
          <a:lstStyle/>
          <a:p>
            <a:r>
              <a:rPr lang="nb-NO" sz="3200" dirty="0"/>
              <a:t>Karbonkretsløpet</a:t>
            </a:r>
            <a:br>
              <a:rPr lang="nb-NO" sz="3200" dirty="0"/>
            </a:br>
            <a:r>
              <a:rPr lang="nb-NO" sz="2000" dirty="0"/>
              <a:t>Skogforvaltning - </a:t>
            </a:r>
            <a:r>
              <a:rPr lang="nb-NO" sz="2000" dirty="0" err="1"/>
              <a:t>påskoging</a:t>
            </a:r>
            <a:endParaRPr lang="nb-NO" sz="2000" dirty="0"/>
          </a:p>
        </p:txBody>
      </p:sp>
      <p:sp>
        <p:nvSpPr>
          <p:cNvPr id="4" name="Rektangel 3"/>
          <p:cNvSpPr/>
          <p:nvPr/>
        </p:nvSpPr>
        <p:spPr>
          <a:xfrm>
            <a:off x="2760770" y="2415345"/>
            <a:ext cx="1801201" cy="15023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2760770" y="3951561"/>
            <a:ext cx="1801201" cy="150232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4561971" y="2402770"/>
            <a:ext cx="5046683" cy="15023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561971" y="3927217"/>
            <a:ext cx="5046683" cy="152667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2944794" y="3021255"/>
            <a:ext cx="1483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Atmosfæren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2944794" y="4518280"/>
            <a:ext cx="1360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Biosfæren</a:t>
            </a:r>
          </a:p>
        </p:txBody>
      </p:sp>
      <p:sp>
        <p:nvSpPr>
          <p:cNvPr id="11" name="Tolvkant 10"/>
          <p:cNvSpPr/>
          <p:nvPr/>
        </p:nvSpPr>
        <p:spPr>
          <a:xfrm>
            <a:off x="7310504" y="2686107"/>
            <a:ext cx="767821" cy="434751"/>
          </a:xfrm>
          <a:prstGeom prst="dodecagon">
            <a:avLst/>
          </a:prstGeom>
          <a:solidFill>
            <a:srgbClr val="008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4561971" y="5752005"/>
            <a:ext cx="3892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i="1" dirty="0"/>
              <a:t>Målestokk: </a:t>
            </a:r>
            <a:r>
              <a:rPr lang="nb-NO" sz="2000" i="1" dirty="0" err="1"/>
              <a:t>Gigatonn</a:t>
            </a:r>
            <a:r>
              <a:rPr lang="nb-NO" sz="2000" i="1" dirty="0"/>
              <a:t> ren karbon</a:t>
            </a:r>
          </a:p>
        </p:txBody>
      </p:sp>
      <p:sp>
        <p:nvSpPr>
          <p:cNvPr id="10" name="Pil ned 9"/>
          <p:cNvSpPr/>
          <p:nvPr/>
        </p:nvSpPr>
        <p:spPr>
          <a:xfrm>
            <a:off x="5798740" y="3120858"/>
            <a:ext cx="249014" cy="93791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il ned 13"/>
          <p:cNvSpPr/>
          <p:nvPr/>
        </p:nvSpPr>
        <p:spPr>
          <a:xfrm>
            <a:off x="7310504" y="3120858"/>
            <a:ext cx="574997" cy="110919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olvkant 14"/>
          <p:cNvSpPr/>
          <p:nvPr/>
        </p:nvSpPr>
        <p:spPr>
          <a:xfrm>
            <a:off x="5501194" y="2686107"/>
            <a:ext cx="850989" cy="404693"/>
          </a:xfrm>
          <a:prstGeom prst="dodecagon">
            <a:avLst/>
          </a:prstGeom>
          <a:solidFill>
            <a:srgbClr val="008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Ellipse 11"/>
          <p:cNvSpPr/>
          <p:nvPr/>
        </p:nvSpPr>
        <p:spPr>
          <a:xfrm>
            <a:off x="5447258" y="4740712"/>
            <a:ext cx="904925" cy="4315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Nå</a:t>
            </a:r>
          </a:p>
        </p:txBody>
      </p:sp>
      <p:sp>
        <p:nvSpPr>
          <p:cNvPr id="16" name="Ellipse 15"/>
          <p:cNvSpPr/>
          <p:nvPr/>
        </p:nvSpPr>
        <p:spPr>
          <a:xfrm>
            <a:off x="6830989" y="4740712"/>
            <a:ext cx="1623901" cy="45767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Potensiale</a:t>
            </a:r>
          </a:p>
        </p:txBody>
      </p:sp>
    </p:spTree>
    <p:extLst>
      <p:ext uri="{BB962C8B-B14F-4D97-AF65-F5344CB8AC3E}">
        <p14:creationId xmlns:p14="http://schemas.microsoft.com/office/powerpoint/2010/main" val="3153730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433913" y="51189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nb-NO" sz="3600" dirty="0"/>
              <a:t>Karbonkretsløpet</a:t>
            </a:r>
            <a:br>
              <a:rPr lang="nb-NO" sz="3600" dirty="0"/>
            </a:br>
            <a:r>
              <a:rPr lang="nb-NO" sz="2200" dirty="0"/>
              <a:t>Plantemateriale forblir i biosfæren</a:t>
            </a:r>
            <a:br>
              <a:rPr lang="nb-NO" sz="2200" dirty="0"/>
            </a:br>
            <a:r>
              <a:rPr lang="nb-NO" sz="2200" dirty="0" err="1"/>
              <a:t>Biokullstrategien</a:t>
            </a:r>
            <a:br>
              <a:rPr lang="nb-NO" sz="2200" dirty="0"/>
            </a:br>
            <a:br>
              <a:rPr lang="nb-NO" sz="2200" dirty="0"/>
            </a:br>
            <a:r>
              <a:rPr lang="nb-NO" sz="1800" i="1" dirty="0"/>
              <a:t>- vi tar hånd om 5 % av grønne utslipp…</a:t>
            </a:r>
          </a:p>
        </p:txBody>
      </p:sp>
      <p:sp>
        <p:nvSpPr>
          <p:cNvPr id="4" name="Rektangel 3"/>
          <p:cNvSpPr/>
          <p:nvPr/>
        </p:nvSpPr>
        <p:spPr>
          <a:xfrm>
            <a:off x="2760770" y="2415345"/>
            <a:ext cx="1801201" cy="15023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2760770" y="3893329"/>
            <a:ext cx="1801201" cy="152667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4561971" y="2415345"/>
            <a:ext cx="5046683" cy="15023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561971" y="3893328"/>
            <a:ext cx="5046683" cy="152667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3028018" y="3021255"/>
            <a:ext cx="1533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Atmosfæren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3067888" y="4518280"/>
            <a:ext cx="1347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Biosfæren</a:t>
            </a:r>
          </a:p>
        </p:txBody>
      </p:sp>
      <p:sp>
        <p:nvSpPr>
          <p:cNvPr id="11" name="Tolvkant 10"/>
          <p:cNvSpPr/>
          <p:nvPr/>
        </p:nvSpPr>
        <p:spPr>
          <a:xfrm>
            <a:off x="7418703" y="3927217"/>
            <a:ext cx="694493" cy="353356"/>
          </a:xfrm>
          <a:prstGeom prst="dodecagon">
            <a:avLst/>
          </a:prstGeom>
          <a:solidFill>
            <a:srgbClr val="008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4561970" y="5752005"/>
            <a:ext cx="3805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i="1" dirty="0"/>
              <a:t>Målestokk: </a:t>
            </a:r>
            <a:r>
              <a:rPr lang="nb-NO" sz="2000" i="1" dirty="0" err="1"/>
              <a:t>Gigatonn</a:t>
            </a:r>
            <a:r>
              <a:rPr lang="nb-NO" sz="2000" i="1" dirty="0"/>
              <a:t> ren karbon</a:t>
            </a:r>
          </a:p>
        </p:txBody>
      </p:sp>
      <p:sp>
        <p:nvSpPr>
          <p:cNvPr id="17" name="Nedoverbuet pil 16"/>
          <p:cNvSpPr/>
          <p:nvPr/>
        </p:nvSpPr>
        <p:spPr>
          <a:xfrm rot="10800000">
            <a:off x="5881743" y="4280574"/>
            <a:ext cx="1884206" cy="1034521"/>
          </a:xfrm>
          <a:prstGeom prst="curvedDownArrow">
            <a:avLst>
              <a:gd name="adj1" fmla="val 8251"/>
              <a:gd name="adj2" fmla="val 50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61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935079" y="1023691"/>
            <a:ext cx="6528431" cy="1470025"/>
          </a:xfrm>
        </p:spPr>
        <p:txBody>
          <a:bodyPr>
            <a:normAutofit/>
          </a:bodyPr>
          <a:lstStyle/>
          <a:p>
            <a:r>
              <a:rPr lang="nb-NO" sz="3600" b="1" dirty="0"/>
              <a:t>Bioenergi</a:t>
            </a:r>
          </a:p>
        </p:txBody>
      </p:sp>
      <p:sp>
        <p:nvSpPr>
          <p:cNvPr id="6" name="Rektangel 5"/>
          <p:cNvSpPr/>
          <p:nvPr/>
        </p:nvSpPr>
        <p:spPr>
          <a:xfrm>
            <a:off x="7570533" y="2545801"/>
            <a:ext cx="2038120" cy="15023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7570533" y="4029170"/>
            <a:ext cx="2038120" cy="150232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kstSylinder 2"/>
          <p:cNvSpPr txBox="1"/>
          <p:nvPr/>
        </p:nvSpPr>
        <p:spPr>
          <a:xfrm>
            <a:off x="3029857" y="2415344"/>
            <a:ext cx="45406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2400" dirty="0"/>
          </a:p>
          <a:p>
            <a:pPr marL="285750" indent="-285750">
              <a:buFontTx/>
              <a:buChar char="-"/>
            </a:pPr>
            <a:r>
              <a:rPr lang="nb-NO" sz="2400" dirty="0"/>
              <a:t>Bioenergi står i dag for en tiendepart av verdens energiforbruk.</a:t>
            </a:r>
          </a:p>
          <a:p>
            <a:endParaRPr lang="nb-NO" sz="1200" dirty="0"/>
          </a:p>
          <a:p>
            <a:pPr marL="285750" indent="-285750">
              <a:buFontTx/>
              <a:buChar char="-"/>
            </a:pPr>
            <a:r>
              <a:rPr lang="nb-NO" sz="2400" dirty="0"/>
              <a:t>Analysene viser at bioenergi     kan dekke halvparten av energiforbruket.</a:t>
            </a:r>
          </a:p>
          <a:p>
            <a:r>
              <a:rPr lang="nb-NO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6777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23885" y="620485"/>
            <a:ext cx="8229600" cy="1143000"/>
          </a:xfrm>
        </p:spPr>
        <p:txBody>
          <a:bodyPr>
            <a:normAutofit/>
          </a:bodyPr>
          <a:lstStyle/>
          <a:p>
            <a:r>
              <a:rPr lang="nb-NO" sz="3200" b="1" dirty="0"/>
              <a:t>Fôr til fisk og husdyr fra skogen?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810573" y="1840579"/>
            <a:ext cx="5702421" cy="3081748"/>
          </a:xfrm>
        </p:spPr>
        <p:txBody>
          <a:bodyPr/>
          <a:lstStyle/>
          <a:p>
            <a:pPr marL="0" indent="0">
              <a:buNone/>
            </a:pPr>
            <a:r>
              <a:rPr lang="nb-NO" sz="2400" i="1" dirty="0"/>
              <a:t>”Så langt viser våre resultater at det er fullt mulig å bruke den norske skogen til fôr-produksjon. Vi tror til og med at kjøttet         vil kunne smake bedre og bli enda sunnere”.</a:t>
            </a:r>
          </a:p>
          <a:p>
            <a:pPr marL="0" indent="0">
              <a:buNone/>
            </a:pPr>
            <a:endParaRPr lang="nb-NO" sz="2400" i="1" dirty="0"/>
          </a:p>
          <a:p>
            <a:pPr marL="0" indent="0" algn="r">
              <a:buNone/>
            </a:pPr>
            <a:r>
              <a:rPr lang="nb-NO" sz="2400" dirty="0"/>
              <a:t>	</a:t>
            </a:r>
            <a:r>
              <a:rPr lang="nb-NO" sz="2000" dirty="0"/>
              <a:t>Professor Margareth Øverland, NMBU, </a:t>
            </a:r>
          </a:p>
          <a:p>
            <a:pPr marL="0" indent="0" algn="r">
              <a:buNone/>
            </a:pPr>
            <a:r>
              <a:rPr lang="nb-NO" sz="2000" dirty="0"/>
              <a:t>			  Aftenposten 27. oktober 2015 </a:t>
            </a:r>
          </a:p>
        </p:txBody>
      </p:sp>
      <p:sp>
        <p:nvSpPr>
          <p:cNvPr id="6" name="Rektangel 5"/>
          <p:cNvSpPr/>
          <p:nvPr/>
        </p:nvSpPr>
        <p:spPr>
          <a:xfrm>
            <a:off x="8670701" y="1840580"/>
            <a:ext cx="1108558" cy="15023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8670701" y="3342907"/>
            <a:ext cx="1108558" cy="150232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1470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36253" y="1274117"/>
            <a:ext cx="7772400" cy="1149528"/>
          </a:xfrm>
        </p:spPr>
        <p:txBody>
          <a:bodyPr>
            <a:normAutofit/>
          </a:bodyPr>
          <a:lstStyle/>
          <a:p>
            <a:r>
              <a:rPr lang="nb-NO" sz="3600" b="1" dirty="0"/>
              <a:t>Skogen fjerner sulten</a:t>
            </a:r>
            <a:br>
              <a:rPr lang="nb-NO" sz="3600" b="1" dirty="0"/>
            </a:br>
            <a:endParaRPr lang="nb-NO" sz="1800" b="1" dirty="0"/>
          </a:p>
        </p:txBody>
      </p:sp>
      <p:sp>
        <p:nvSpPr>
          <p:cNvPr id="6" name="Rektangel 5"/>
          <p:cNvSpPr/>
          <p:nvPr/>
        </p:nvSpPr>
        <p:spPr>
          <a:xfrm>
            <a:off x="8345715" y="2415345"/>
            <a:ext cx="1262939" cy="15023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8345715" y="3893328"/>
            <a:ext cx="1262939" cy="152667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kstSylinder 12"/>
          <p:cNvSpPr txBox="1"/>
          <p:nvPr/>
        </p:nvSpPr>
        <p:spPr>
          <a:xfrm>
            <a:off x="2895600" y="2638008"/>
            <a:ext cx="5450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b-NO" sz="2800" dirty="0"/>
              <a:t>Et mer produktivt jordsmonn  øker matproduksjonen.</a:t>
            </a:r>
          </a:p>
          <a:p>
            <a:endParaRPr lang="nb-NO" sz="800" dirty="0"/>
          </a:p>
          <a:p>
            <a:pPr marL="285750" indent="-285750">
              <a:buFontTx/>
              <a:buChar char="-"/>
            </a:pPr>
            <a:r>
              <a:rPr lang="nb-NO" sz="2800" dirty="0"/>
              <a:t>Bioteknologien gjør biomasse    fra skogen om til for og mat</a:t>
            </a:r>
            <a:r>
              <a:rPr lang="nb-NO" sz="28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5999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32075" y="501457"/>
            <a:ext cx="8229600" cy="1143000"/>
          </a:xfrm>
        </p:spPr>
        <p:txBody>
          <a:bodyPr>
            <a:noAutofit/>
          </a:bodyPr>
          <a:lstStyle/>
          <a:p>
            <a:r>
              <a:rPr lang="nb-NO" sz="3200" b="1" dirty="0"/>
              <a:t>Verdenshistoriens to viktigste begivenheter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294847" y="1568032"/>
            <a:ext cx="7390669" cy="4525963"/>
          </a:xfrm>
        </p:spPr>
        <p:txBody>
          <a:bodyPr>
            <a:normAutofit/>
          </a:bodyPr>
          <a:lstStyle/>
          <a:p>
            <a:r>
              <a:rPr lang="nb-NO" sz="2400" dirty="0"/>
              <a:t>Den første landbruksrevolusjonen:               				</a:t>
            </a:r>
            <a:r>
              <a:rPr lang="nb-NO" sz="2400" i="1" dirty="0"/>
              <a:t>Menneskeheten forlater skogen og blir bønder.</a:t>
            </a:r>
          </a:p>
          <a:p>
            <a:pPr marL="0" indent="0">
              <a:buNone/>
            </a:pPr>
            <a:endParaRPr lang="nb-NO" sz="800" i="1" dirty="0"/>
          </a:p>
          <a:p>
            <a:r>
              <a:rPr lang="nb-NO" sz="2400" dirty="0"/>
              <a:t>Den andre landbruksrevolusjonen: 						</a:t>
            </a:r>
            <a:r>
              <a:rPr lang="nb-NO" sz="2400" i="1" dirty="0"/>
              <a:t>Menneskeheten drar til byen. </a:t>
            </a:r>
          </a:p>
          <a:p>
            <a:pPr marL="0" indent="0">
              <a:buNone/>
            </a:pPr>
            <a:endParaRPr lang="nb-NO" sz="1800" b="1" dirty="0"/>
          </a:p>
          <a:p>
            <a:pPr marL="0" indent="0">
              <a:buNone/>
            </a:pPr>
            <a:r>
              <a:rPr lang="nb-NO" sz="2400" b="1" dirty="0"/>
              <a:t>Ser vi nå en tredje revolusjon hvor            menneskeheten vender tilbake til skogen?</a:t>
            </a:r>
          </a:p>
          <a:p>
            <a:pPr marL="0" indent="0">
              <a:buNone/>
            </a:pPr>
            <a:endParaRPr lang="nb-NO" sz="1400" b="1" dirty="0"/>
          </a:p>
          <a:p>
            <a:pPr marL="0" indent="0">
              <a:buNone/>
            </a:pPr>
            <a:r>
              <a:rPr lang="nb-NO" sz="2400" b="1" u="sng" dirty="0"/>
              <a:t>Eller</a:t>
            </a:r>
            <a:r>
              <a:rPr lang="nb-NO" sz="2400" b="1" dirty="0"/>
              <a:t>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2400" b="1" dirty="0"/>
              <a:t>Forskjellen på jordbruk og skogbruk forsvinner.</a:t>
            </a:r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6" name="Rektangel 5"/>
          <p:cNvSpPr/>
          <p:nvPr/>
        </p:nvSpPr>
        <p:spPr>
          <a:xfrm>
            <a:off x="8733903" y="1568032"/>
            <a:ext cx="1347878" cy="1942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8733903" y="3510965"/>
            <a:ext cx="1347878" cy="200863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347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726192" y="658137"/>
            <a:ext cx="7772400" cy="1470025"/>
          </a:xfrm>
        </p:spPr>
        <p:txBody>
          <a:bodyPr>
            <a:normAutofit/>
          </a:bodyPr>
          <a:lstStyle/>
          <a:p>
            <a:r>
              <a:rPr lang="nb-NO" sz="3600" b="1" dirty="0"/>
              <a:t>Trippelgevinst</a:t>
            </a:r>
            <a:br>
              <a:rPr lang="nb-NO" sz="3600" b="1" dirty="0"/>
            </a:br>
            <a:endParaRPr lang="nb-NO" sz="1800" b="1" dirty="0"/>
          </a:p>
        </p:txBody>
      </p:sp>
      <p:sp>
        <p:nvSpPr>
          <p:cNvPr id="6" name="Rektangel 5"/>
          <p:cNvSpPr/>
          <p:nvPr/>
        </p:nvSpPr>
        <p:spPr>
          <a:xfrm>
            <a:off x="8260776" y="1983737"/>
            <a:ext cx="1347878" cy="1726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8260776" y="3710168"/>
            <a:ext cx="1347878" cy="18420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kstSylinder 3"/>
          <p:cNvSpPr txBox="1"/>
          <p:nvPr/>
        </p:nvSpPr>
        <p:spPr>
          <a:xfrm>
            <a:off x="2540001" y="1925635"/>
            <a:ext cx="5720777" cy="372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Ved å velge den rette kombinasjonen av tiltak innenfor landbruk i vid forstand får vi:</a:t>
            </a:r>
          </a:p>
          <a:p>
            <a:endParaRPr lang="nb-NO" sz="1400" dirty="0"/>
          </a:p>
          <a:p>
            <a:pPr marL="342900" indent="-342900">
              <a:buFontTx/>
              <a:buChar char="-"/>
            </a:pPr>
            <a:r>
              <a:rPr lang="nb-NO" sz="2400" dirty="0"/>
              <a:t>Et stadig økende lager av karbon i jordsmonnet og den levende skogen.</a:t>
            </a:r>
          </a:p>
          <a:p>
            <a:endParaRPr lang="nb-NO" sz="1000" dirty="0"/>
          </a:p>
          <a:p>
            <a:pPr marL="342900" indent="-342900">
              <a:buFontTx/>
              <a:buChar char="-"/>
            </a:pPr>
            <a:r>
              <a:rPr lang="nb-NO" sz="2400" dirty="0"/>
              <a:t>En større, mer produktiv og anvendelig planteproduksjon.</a:t>
            </a:r>
          </a:p>
          <a:p>
            <a:endParaRPr lang="nb-NO" sz="1000" dirty="0"/>
          </a:p>
          <a:p>
            <a:pPr marL="342900" indent="-342900">
              <a:buFontTx/>
              <a:buChar char="-"/>
            </a:pPr>
            <a:r>
              <a:rPr lang="nb-NO" sz="2400" dirty="0"/>
              <a:t>Plantene erstatter de fossile ressursene.</a:t>
            </a:r>
          </a:p>
          <a:p>
            <a:endParaRPr lang="nb-NO" sz="1000" dirty="0"/>
          </a:p>
          <a:p>
            <a:pPr marL="342900" indent="-342900">
              <a:buFontTx/>
              <a:buChar char="-"/>
            </a:pPr>
            <a:r>
              <a:rPr lang="nb-NO" sz="2400" dirty="0"/>
              <a:t>Tilgangen på mat øker vesentlig.</a:t>
            </a:r>
          </a:p>
        </p:txBody>
      </p:sp>
    </p:spTree>
    <p:extLst>
      <p:ext uri="{BB962C8B-B14F-4D97-AF65-F5344CB8AC3E}">
        <p14:creationId xmlns:p14="http://schemas.microsoft.com/office/powerpoint/2010/main" val="2779346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Det </a:t>
            </a:r>
            <a:r>
              <a:rPr lang="nb-NO" dirty="0" err="1"/>
              <a:t>bioøkonomiske</a:t>
            </a:r>
            <a:r>
              <a:rPr lang="nb-NO" dirty="0"/>
              <a:t> paradigmeskiftet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78227"/>
            <a:ext cx="10515600" cy="42987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dirty="0"/>
              <a:t>Det er ikke hverken formidlet eller forstått hva hele verden nå gjør!</a:t>
            </a:r>
            <a:endParaRPr lang="nb-NO" b="1" dirty="0"/>
          </a:p>
          <a:p>
            <a:pPr marL="0" indent="0">
              <a:buNone/>
            </a:pPr>
            <a:r>
              <a:rPr lang="nb-NO" b="1" dirty="0"/>
              <a:t>USA under Bush jr. :</a:t>
            </a:r>
          </a:p>
          <a:p>
            <a:r>
              <a:rPr lang="nb-NO" dirty="0"/>
              <a:t>Kraftfull satsing på førstegenerasjons biodrivstoff (</a:t>
            </a:r>
            <a:r>
              <a:rPr lang="nb-NO" dirty="0" err="1"/>
              <a:t>Farmbill</a:t>
            </a:r>
            <a:r>
              <a:rPr lang="nb-NO" dirty="0"/>
              <a:t> 2008)</a:t>
            </a:r>
          </a:p>
          <a:p>
            <a:r>
              <a:rPr lang="nb-NO" dirty="0"/>
              <a:t>Marinen og flyvåpenet på </a:t>
            </a:r>
            <a:r>
              <a:rPr lang="nb-NO" dirty="0" err="1"/>
              <a:t>bio</a:t>
            </a:r>
            <a:endParaRPr lang="nb-NO" dirty="0"/>
          </a:p>
          <a:p>
            <a:r>
              <a:rPr lang="nb-NO" dirty="0"/>
              <a:t>Samlet politikk for landbruk, energi, klima, sikkerhetspolitikk og forskning</a:t>
            </a:r>
          </a:p>
          <a:p>
            <a:r>
              <a:rPr lang="nb-NO" dirty="0"/>
              <a:t>Bruker virkemidler som er så sterke at målene nås</a:t>
            </a:r>
          </a:p>
          <a:p>
            <a:pPr marL="0" indent="0">
              <a:buNone/>
            </a:pPr>
            <a:r>
              <a:rPr lang="nb-NO" b="1" dirty="0"/>
              <a:t>Under Obama: </a:t>
            </a:r>
          </a:p>
          <a:p>
            <a:r>
              <a:rPr lang="nb-NO" dirty="0"/>
              <a:t>Tredobling av biomasseproduksjon frem til 2030. Teknisk mulig med femdobling</a:t>
            </a:r>
          </a:p>
        </p:txBody>
      </p:sp>
    </p:spTree>
    <p:extLst>
      <p:ext uri="{BB962C8B-B14F-4D97-AF65-F5344CB8AC3E}">
        <p14:creationId xmlns:p14="http://schemas.microsoft.com/office/powerpoint/2010/main" val="3271768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155371" y="877078"/>
            <a:ext cx="8108302" cy="474928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prstDash val="solid"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5" y="5949280"/>
            <a:ext cx="1224649" cy="7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561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Bioøkonomien</a:t>
            </a:r>
            <a:endParaRPr lang="nb-NO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905000" y="1295400"/>
            <a:ext cx="822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pic>
        <p:nvPicPr>
          <p:cNvPr id="6" name="Plassholder for innhold 5" descr="Bilde 1 tr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9" b="31629"/>
          <a:stretch>
            <a:fillRect/>
          </a:stretch>
        </p:blipFill>
        <p:spPr>
          <a:xfrm>
            <a:off x="2673263" y="1417639"/>
            <a:ext cx="6849533" cy="3766979"/>
          </a:xfrm>
        </p:spPr>
      </p:pic>
      <p:sp>
        <p:nvSpPr>
          <p:cNvPr id="3" name="TekstSylinder 2"/>
          <p:cNvSpPr txBox="1"/>
          <p:nvPr/>
        </p:nvSpPr>
        <p:spPr>
          <a:xfrm>
            <a:off x="2327047" y="5439630"/>
            <a:ext cx="7017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Skogen redder verdens klima og stopper sulten</a:t>
            </a:r>
          </a:p>
        </p:txBody>
      </p:sp>
    </p:spTree>
    <p:extLst>
      <p:ext uri="{BB962C8B-B14F-4D97-AF65-F5344CB8AC3E}">
        <p14:creationId xmlns:p14="http://schemas.microsoft.com/office/powerpoint/2010/main" val="1124621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81200" y="1004685"/>
            <a:ext cx="8229600" cy="1143000"/>
          </a:xfrm>
        </p:spPr>
        <p:txBody>
          <a:bodyPr>
            <a:normAutofit/>
          </a:bodyPr>
          <a:lstStyle/>
          <a:p>
            <a:r>
              <a:rPr lang="nb-NO" sz="3200" b="1" dirty="0">
                <a:cs typeface="Arial" pitchFamily="34" charset="0"/>
              </a:rPr>
              <a:t>Bioteknologiens muligheter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840366" y="2298396"/>
            <a:ext cx="6682759" cy="2404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>
                <a:latin typeface="Arial" pitchFamily="34" charset="0"/>
                <a:cs typeface="Arial" pitchFamily="34" charset="0"/>
              </a:rPr>
              <a:t>Ny teknologi gir helt nye muligheter:</a:t>
            </a:r>
          </a:p>
          <a:p>
            <a:pPr marL="0" indent="0">
              <a:buNone/>
            </a:pPr>
            <a:endParaRPr lang="nb-NO" sz="2400" dirty="0">
              <a:latin typeface="Arial" pitchFamily="34" charset="0"/>
              <a:cs typeface="Arial" pitchFamily="34" charset="0"/>
            </a:endParaRPr>
          </a:p>
          <a:p>
            <a:r>
              <a:rPr lang="nb-NO" sz="2400" dirty="0">
                <a:latin typeface="Arial" pitchFamily="34" charset="0"/>
                <a:cs typeface="Arial" pitchFamily="34" charset="0"/>
              </a:rPr>
              <a:t> til å gi planter og dyr nye egenskaper</a:t>
            </a:r>
          </a:p>
          <a:p>
            <a:r>
              <a:rPr lang="nb-NO" sz="2400" dirty="0">
                <a:latin typeface="Arial" pitchFamily="34" charset="0"/>
                <a:cs typeface="Arial" pitchFamily="34" charset="0"/>
              </a:rPr>
              <a:t> foredle og utnytte biologisk materiale</a:t>
            </a:r>
            <a:endParaRPr lang="nb-NO" sz="2400" dirty="0"/>
          </a:p>
        </p:txBody>
      </p:sp>
      <p:sp>
        <p:nvSpPr>
          <p:cNvPr id="7" name="Rektangel 6"/>
          <p:cNvSpPr/>
          <p:nvPr/>
        </p:nvSpPr>
        <p:spPr>
          <a:xfrm>
            <a:off x="8670701" y="2147686"/>
            <a:ext cx="1108558" cy="15023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8670701" y="3650013"/>
            <a:ext cx="1108558" cy="150232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527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67696" y="188640"/>
            <a:ext cx="8229600" cy="1143000"/>
          </a:xfrm>
        </p:spPr>
        <p:txBody>
          <a:bodyPr/>
          <a:lstStyle/>
          <a:p>
            <a:r>
              <a:rPr lang="nb-NO" sz="3200" b="1" dirty="0" err="1">
                <a:solidFill>
                  <a:prstClr val="black"/>
                </a:solidFill>
                <a:latin typeface="Arial" pitchFamily="34" charset="0"/>
              </a:rPr>
              <a:t>Bioøkonomi</a:t>
            </a:r>
            <a:r>
              <a:rPr lang="nb-NO" sz="3200" b="1" dirty="0">
                <a:solidFill>
                  <a:prstClr val="black"/>
                </a:solidFill>
                <a:latin typeface="Arial" pitchFamily="34" charset="0"/>
              </a:rPr>
              <a:t>: Ny landbruks- og energipolitikk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905000" y="1805931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Dette perspektivet innebærer:</a:t>
            </a:r>
          </a:p>
          <a:p>
            <a:pPr>
              <a:buFont typeface="Wingdings" pitchFamily="2" charset="2"/>
              <a:buChar char="Ø"/>
            </a:pPr>
            <a:r>
              <a:rPr lang="nb-NO" dirty="0"/>
              <a:t>All biologisk basert primærproduksjon blir forstått som </a:t>
            </a:r>
            <a:r>
              <a:rPr lang="nb-NO" u="sng" dirty="0"/>
              <a:t>én</a:t>
            </a:r>
            <a:r>
              <a:rPr lang="nb-NO" dirty="0"/>
              <a:t> næring (fotosyntesenæringene).</a:t>
            </a:r>
          </a:p>
          <a:p>
            <a:pPr>
              <a:buFont typeface="Wingdings" pitchFamily="2" charset="2"/>
              <a:buChar char="Ø"/>
            </a:pPr>
            <a:r>
              <a:rPr lang="nb-NO" dirty="0"/>
              <a:t>Dette «nye» landbruket blir integrert i klimapolitikken.</a:t>
            </a:r>
          </a:p>
          <a:p>
            <a:pPr>
              <a:buFont typeface="Wingdings" pitchFamily="2" charset="2"/>
              <a:buChar char="Ø"/>
            </a:pPr>
            <a:r>
              <a:rPr lang="nb-NO" dirty="0"/>
              <a:t>…og energipolitikken.</a:t>
            </a:r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905000" y="1352813"/>
            <a:ext cx="822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29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91544" y="548680"/>
            <a:ext cx="8229600" cy="11430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nb-NO" sz="36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Fotosyntesen</a:t>
            </a:r>
            <a:r>
              <a:rPr lang="nb-NO" sz="32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– den glemte kunnskap</a:t>
            </a:r>
            <a:br>
              <a:rPr lang="nb-NO" sz="32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775520" y="1872176"/>
            <a:ext cx="3092152" cy="42211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000" dirty="0">
                <a:solidFill>
                  <a:prstClr val="black"/>
                </a:solidFill>
              </a:rPr>
              <a:t>Kulldioksidassimilasjonen </a:t>
            </a:r>
          </a:p>
          <a:p>
            <a:pPr marL="0" indent="0">
              <a:buNone/>
            </a:pPr>
            <a:r>
              <a:rPr lang="nb-NO" sz="2000" dirty="0">
                <a:solidFill>
                  <a:prstClr val="black"/>
                </a:solidFill>
              </a:rPr>
              <a:t>er fundamentet for </a:t>
            </a:r>
          </a:p>
          <a:p>
            <a:pPr marL="0" indent="0">
              <a:buNone/>
            </a:pPr>
            <a:r>
              <a:rPr lang="nb-NO" sz="2000" dirty="0">
                <a:solidFill>
                  <a:prstClr val="black"/>
                </a:solidFill>
              </a:rPr>
              <a:t>vår tilværelse.</a:t>
            </a:r>
          </a:p>
          <a:p>
            <a:pPr marL="0" indent="0">
              <a:buNone/>
            </a:pPr>
            <a:r>
              <a:rPr lang="nb-NO" sz="2000" b="1" dirty="0">
                <a:solidFill>
                  <a:prstClr val="black"/>
                </a:solidFill>
              </a:rPr>
              <a:t>Plantene forener:</a:t>
            </a:r>
          </a:p>
          <a:p>
            <a:pPr marL="0" indent="0">
              <a:buNone/>
            </a:pPr>
            <a:r>
              <a:rPr lang="nb-NO" sz="2000" dirty="0">
                <a:solidFill>
                  <a:prstClr val="black"/>
                </a:solidFill>
              </a:rPr>
              <a:t>•</a:t>
            </a:r>
            <a:r>
              <a:rPr lang="nb-NO" sz="2000" dirty="0">
                <a:solidFill>
                  <a:prstClr val="black"/>
                </a:solidFill>
                <a:cs typeface="Times New Roman" pitchFamily="18" charset="0"/>
              </a:rPr>
              <a:t>        </a:t>
            </a:r>
            <a:r>
              <a:rPr lang="nb-NO" sz="2000" dirty="0">
                <a:solidFill>
                  <a:prstClr val="black"/>
                </a:solidFill>
              </a:rPr>
              <a:t>Solenergi</a:t>
            </a:r>
          </a:p>
          <a:p>
            <a:pPr marL="0" indent="0">
              <a:buNone/>
            </a:pPr>
            <a:r>
              <a:rPr lang="nb-NO" sz="2000" dirty="0">
                <a:solidFill>
                  <a:prstClr val="black"/>
                </a:solidFill>
              </a:rPr>
              <a:t>•</a:t>
            </a:r>
            <a:r>
              <a:rPr lang="nb-NO" sz="2000" dirty="0">
                <a:solidFill>
                  <a:prstClr val="black"/>
                </a:solidFill>
                <a:cs typeface="Times New Roman" pitchFamily="18" charset="0"/>
              </a:rPr>
              <a:t>        </a:t>
            </a:r>
            <a:r>
              <a:rPr lang="nb-NO" sz="2000" dirty="0">
                <a:solidFill>
                  <a:prstClr val="black"/>
                </a:solidFill>
              </a:rPr>
              <a:t>CO</a:t>
            </a:r>
            <a:r>
              <a:rPr lang="nb-NO" sz="2000" baseline="-30000" dirty="0">
                <a:solidFill>
                  <a:prstClr val="black"/>
                </a:solidFill>
              </a:rPr>
              <a:t>2</a:t>
            </a:r>
            <a:endParaRPr lang="nb-NO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nb-NO" sz="2000" dirty="0">
                <a:solidFill>
                  <a:prstClr val="black"/>
                </a:solidFill>
              </a:rPr>
              <a:t>•</a:t>
            </a:r>
            <a:r>
              <a:rPr lang="nb-NO" sz="2000" dirty="0">
                <a:solidFill>
                  <a:prstClr val="black"/>
                </a:solidFill>
                <a:cs typeface="Times New Roman" pitchFamily="18" charset="0"/>
              </a:rPr>
              <a:t>        </a:t>
            </a:r>
            <a:r>
              <a:rPr lang="nb-NO" sz="2000" dirty="0">
                <a:solidFill>
                  <a:prstClr val="black"/>
                </a:solidFill>
              </a:rPr>
              <a:t>Mineralsk materiale</a:t>
            </a:r>
          </a:p>
          <a:p>
            <a:pPr marL="0" indent="0">
              <a:buNone/>
            </a:pPr>
            <a:r>
              <a:rPr lang="nb-NO" sz="2000" dirty="0">
                <a:solidFill>
                  <a:prstClr val="black"/>
                </a:solidFill>
              </a:rPr>
              <a:t> </a:t>
            </a:r>
            <a:r>
              <a:rPr lang="nb-NO" sz="2000" b="1" dirty="0">
                <a:solidFill>
                  <a:prstClr val="black"/>
                </a:solidFill>
              </a:rPr>
              <a:t>Og skaper:</a:t>
            </a:r>
          </a:p>
          <a:p>
            <a:pPr marL="0" indent="0">
              <a:buNone/>
            </a:pPr>
            <a:r>
              <a:rPr lang="nb-NO" sz="2000" dirty="0">
                <a:solidFill>
                  <a:prstClr val="black"/>
                </a:solidFill>
              </a:rPr>
              <a:t>•</a:t>
            </a:r>
            <a:r>
              <a:rPr lang="nb-NO" sz="2000" dirty="0">
                <a:solidFill>
                  <a:prstClr val="black"/>
                </a:solidFill>
                <a:cs typeface="Times New Roman" pitchFamily="18" charset="0"/>
              </a:rPr>
              <a:t>        </a:t>
            </a:r>
            <a:r>
              <a:rPr lang="nb-NO" sz="2000" dirty="0">
                <a:solidFill>
                  <a:prstClr val="black"/>
                </a:solidFill>
              </a:rPr>
              <a:t>Plantemateriale </a:t>
            </a:r>
          </a:p>
          <a:p>
            <a:pPr marL="0" indent="0">
              <a:buNone/>
            </a:pPr>
            <a:r>
              <a:rPr lang="nb-NO" sz="2000" dirty="0">
                <a:solidFill>
                  <a:prstClr val="black"/>
                </a:solidFill>
              </a:rPr>
              <a:t>Dette organiske materiale</a:t>
            </a:r>
          </a:p>
          <a:p>
            <a:pPr marL="0" indent="0">
              <a:buNone/>
            </a:pPr>
            <a:r>
              <a:rPr lang="nb-NO" sz="2000" dirty="0">
                <a:solidFill>
                  <a:prstClr val="black"/>
                </a:solidFill>
              </a:rPr>
              <a:t>er vår eneste form for mat.</a:t>
            </a:r>
            <a:endParaRPr lang="nb-NO" sz="2000" dirty="0"/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/>
          <a:srcRect l="5372" t="8890" r="6580" b="5647"/>
          <a:stretch/>
        </p:blipFill>
        <p:spPr bwMode="auto">
          <a:xfrm>
            <a:off x="5015881" y="1916832"/>
            <a:ext cx="5386537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905000" y="1295400"/>
            <a:ext cx="822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46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b="1" dirty="0">
                <a:latin typeface="Arial" pitchFamily="34" charset="0"/>
                <a:ea typeface="+mn-ea"/>
                <a:cs typeface="Arial" pitchFamily="34" charset="0"/>
              </a:rPr>
              <a:t>Var den industrielle revolusjon en landbruksrevolusjon?</a:t>
            </a:r>
          </a:p>
        </p:txBody>
      </p:sp>
      <p:sp>
        <p:nvSpPr>
          <p:cNvPr id="7172" name="Line 5"/>
          <p:cNvSpPr>
            <a:spLocks noChangeShapeType="1"/>
          </p:cNvSpPr>
          <p:nvPr/>
        </p:nvSpPr>
        <p:spPr bwMode="auto">
          <a:xfrm>
            <a:off x="1981200" y="1524000"/>
            <a:ext cx="822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6096000" y="7086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057400" y="1752601"/>
          <a:ext cx="8001000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Regneark" r:id="rId3" imgW="5886450" imgH="3895725" progId="Excel.Sheet.8">
                  <p:embed/>
                </p:oleObj>
              </mc:Choice>
              <mc:Fallback>
                <p:oleObj name="Regneark" r:id="rId3" imgW="5886450" imgH="3895725" progId="Excel.Sheet.8">
                  <p:embed/>
                  <p:pic>
                    <p:nvPicPr>
                      <p:cNvPr id="7170" name="Object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752601"/>
                        <a:ext cx="8001000" cy="404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4857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348D228B43903499AD85ADB51365DFC" ma:contentTypeVersion="2" ma:contentTypeDescription="Opprett et nytt dokument." ma:contentTypeScope="" ma:versionID="39b7e47f78f7d2716641ce15a3885149">
  <xsd:schema xmlns:xsd="http://www.w3.org/2001/XMLSchema" xmlns:xs="http://www.w3.org/2001/XMLSchema" xmlns:p="http://schemas.microsoft.com/office/2006/metadata/properties" xmlns:ns2="f061aa71-9de6-4ac8-b9bb-3b7f1c299636" targetNamespace="http://schemas.microsoft.com/office/2006/metadata/properties" ma:root="true" ma:fieldsID="d08f52416d403fe510ef365321275037" ns2:_="">
    <xsd:import namespace="f061aa71-9de6-4ac8-b9bb-3b7f1c29963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1aa71-9de6-4ac8-b9bb-3b7f1c2996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B67F4A-D8DC-44CA-AA83-15A7E86B916C}">
  <ds:schemaRefs>
    <ds:schemaRef ds:uri="http://schemas.microsoft.com/office/2006/metadata/properties"/>
    <ds:schemaRef ds:uri="f061aa71-9de6-4ac8-b9bb-3b7f1c29963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CBA6A56-4215-404F-8DDD-21682CCF86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025C77-EB0F-4C02-8258-38B050ED65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61aa71-9de6-4ac8-b9bb-3b7f1c299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609</Words>
  <Application>Microsoft Office PowerPoint</Application>
  <PresentationFormat>Widescreen</PresentationFormat>
  <Paragraphs>192</Paragraphs>
  <Slides>28</Slides>
  <Notes>8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Wingdings</vt:lpstr>
      <vt:lpstr>Office-tema</vt:lpstr>
      <vt:lpstr>Regneark</vt:lpstr>
      <vt:lpstr>Skog og klima   Johan C. Løken</vt:lpstr>
      <vt:lpstr>Skogen og klimaregnskapet</vt:lpstr>
      <vt:lpstr>Det bioøkonomiske paradigmeskiftet</vt:lpstr>
      <vt:lpstr>PowerPoint-presentasjon</vt:lpstr>
      <vt:lpstr>Bioøkonomien</vt:lpstr>
      <vt:lpstr>Bioteknologiens muligheter</vt:lpstr>
      <vt:lpstr>Bioøkonomi: Ny landbruks- og energipolitikk</vt:lpstr>
      <vt:lpstr>Fotosyntesen – den glemte kunnskap </vt:lpstr>
      <vt:lpstr>Var den industrielle revolusjon en landbruksrevolusjon?</vt:lpstr>
      <vt:lpstr>Hva er bioøkonomi? </vt:lpstr>
      <vt:lpstr>Bioøkonomiens rolle i klimapolitikken </vt:lpstr>
      <vt:lpstr>Biokullstrategien En nærliggende del av bioøkonomien</vt:lpstr>
      <vt:lpstr>”Min” innovasjon </vt:lpstr>
      <vt:lpstr>En biokullstrategi kan gi  store resultater raskt </vt:lpstr>
      <vt:lpstr>Rapport fra  FNs miljøprogram - UNEP</vt:lpstr>
      <vt:lpstr>Rapport fra  FNs miljøprogram – UNEP (s. 43)</vt:lpstr>
      <vt:lpstr>Karbonkretsløpet Fotosyntesen  </vt:lpstr>
      <vt:lpstr>Det globale, grønne karbonkretsløpet Plantenes opptak og utslipp All menneskelig aktivitet holdt utenfor  </vt:lpstr>
      <vt:lpstr>Det globale karbonkretsløpet Utslipp fra befolkningens fordøyelse</vt:lpstr>
      <vt:lpstr>Det globale karbonkretsløpet Utslipp fra avskoging</vt:lpstr>
      <vt:lpstr>Det globale karbonkretsløpet Utslipp ved bruk av fossile ressurser</vt:lpstr>
      <vt:lpstr>Karbonkretsløpet Skogforvaltning - påskoging</vt:lpstr>
      <vt:lpstr>Karbonkretsløpet Plantemateriale forblir i biosfæren Biokullstrategien  - vi tar hånd om 5 % av grønne utslipp…</vt:lpstr>
      <vt:lpstr>Bioenergi</vt:lpstr>
      <vt:lpstr>Fôr til fisk og husdyr fra skogen?</vt:lpstr>
      <vt:lpstr>Skogen fjerner sulten </vt:lpstr>
      <vt:lpstr>Verdenshistoriens to viktigste begivenheter</vt:lpstr>
      <vt:lpstr>Trippelgevinst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Høyres distriktspolitske konferanse Hedmark og Oppland  11.februar 2017</dc:title>
  <dc:creator>Yngve Sætre</dc:creator>
  <cp:lastModifiedBy>Yngve Sætre</cp:lastModifiedBy>
  <cp:revision>21</cp:revision>
  <dcterms:created xsi:type="dcterms:W3CDTF">2017-02-07T17:24:16Z</dcterms:created>
  <dcterms:modified xsi:type="dcterms:W3CDTF">2017-03-23T14:00:48Z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0x0101006348D228B43903499AD85ADB51365DFC</vt:lpwstr>
  </property>
</Properties>
</file>